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5" r:id="rId2"/>
    <p:sldId id="346" r:id="rId3"/>
    <p:sldId id="399" r:id="rId4"/>
    <p:sldId id="347" r:id="rId5"/>
    <p:sldId id="348" r:id="rId6"/>
    <p:sldId id="394" r:id="rId7"/>
    <p:sldId id="395" r:id="rId8"/>
    <p:sldId id="349" r:id="rId9"/>
    <p:sldId id="350" r:id="rId10"/>
    <p:sldId id="351" r:id="rId11"/>
    <p:sldId id="393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6" r:id="rId44"/>
    <p:sldId id="387" r:id="rId45"/>
    <p:sldId id="388" r:id="rId46"/>
    <p:sldId id="389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31" r:id="rId57"/>
    <p:sldId id="432" r:id="rId58"/>
    <p:sldId id="433" r:id="rId59"/>
    <p:sldId id="434" r:id="rId60"/>
    <p:sldId id="436" r:id="rId61"/>
    <p:sldId id="437" r:id="rId62"/>
    <p:sldId id="438" r:id="rId63"/>
    <p:sldId id="439" r:id="rId64"/>
    <p:sldId id="440" r:id="rId65"/>
    <p:sldId id="441" r:id="rId66"/>
    <p:sldId id="451" r:id="rId67"/>
    <p:sldId id="442" r:id="rId68"/>
    <p:sldId id="443" r:id="rId69"/>
    <p:sldId id="444" r:id="rId70"/>
    <p:sldId id="445" r:id="rId71"/>
    <p:sldId id="452" r:id="rId72"/>
    <p:sldId id="447" r:id="rId73"/>
    <p:sldId id="453" r:id="rId74"/>
    <p:sldId id="448" r:id="rId75"/>
    <p:sldId id="449" r:id="rId76"/>
    <p:sldId id="450" r:id="rId77"/>
    <p:sldId id="454" r:id="rId78"/>
    <p:sldId id="455" r:id="rId79"/>
    <p:sldId id="456" r:id="rId80"/>
    <p:sldId id="457" r:id="rId81"/>
    <p:sldId id="458" r:id="rId82"/>
    <p:sldId id="459" r:id="rId83"/>
    <p:sldId id="460" r:id="rId84"/>
    <p:sldId id="461" r:id="rId85"/>
    <p:sldId id="462" r:id="rId86"/>
    <p:sldId id="463" r:id="rId87"/>
    <p:sldId id="464" r:id="rId88"/>
    <p:sldId id="465" r:id="rId89"/>
    <p:sldId id="466" r:id="rId90"/>
    <p:sldId id="467" r:id="rId91"/>
    <p:sldId id="468" r:id="rId92"/>
    <p:sldId id="417" r:id="rId93"/>
    <p:sldId id="418" r:id="rId94"/>
    <p:sldId id="309" r:id="rId95"/>
    <p:sldId id="308" r:id="rId96"/>
    <p:sldId id="310" r:id="rId97"/>
    <p:sldId id="311" r:id="rId98"/>
    <p:sldId id="312" r:id="rId99"/>
    <p:sldId id="313" r:id="rId100"/>
    <p:sldId id="258" r:id="rId101"/>
    <p:sldId id="259" r:id="rId102"/>
    <p:sldId id="260" r:id="rId103"/>
    <p:sldId id="261" r:id="rId104"/>
    <p:sldId id="262" r:id="rId105"/>
    <p:sldId id="263" r:id="rId106"/>
    <p:sldId id="264" r:id="rId107"/>
    <p:sldId id="265" r:id="rId108"/>
    <p:sldId id="266" r:id="rId109"/>
    <p:sldId id="267" r:id="rId110"/>
    <p:sldId id="268" r:id="rId111"/>
    <p:sldId id="269" r:id="rId112"/>
    <p:sldId id="270" r:id="rId113"/>
    <p:sldId id="271" r:id="rId114"/>
    <p:sldId id="257" r:id="rId115"/>
    <p:sldId id="470" r:id="rId116"/>
    <p:sldId id="272" r:id="rId117"/>
    <p:sldId id="273" r:id="rId118"/>
    <p:sldId id="274" r:id="rId119"/>
    <p:sldId id="275" r:id="rId120"/>
    <p:sldId id="276" r:id="rId121"/>
    <p:sldId id="277" r:id="rId122"/>
    <p:sldId id="278" r:id="rId123"/>
    <p:sldId id="279" r:id="rId124"/>
    <p:sldId id="280" r:id="rId125"/>
    <p:sldId id="281" r:id="rId126"/>
    <p:sldId id="282" r:id="rId127"/>
    <p:sldId id="283" r:id="rId128"/>
    <p:sldId id="284" r:id="rId129"/>
    <p:sldId id="285" r:id="rId130"/>
    <p:sldId id="286" r:id="rId131"/>
    <p:sldId id="287" r:id="rId132"/>
    <p:sldId id="288" r:id="rId133"/>
    <p:sldId id="289" r:id="rId134"/>
    <p:sldId id="290" r:id="rId135"/>
    <p:sldId id="469" r:id="rId136"/>
    <p:sldId id="291" r:id="rId137"/>
    <p:sldId id="292" r:id="rId138"/>
    <p:sldId id="293" r:id="rId139"/>
    <p:sldId id="294" r:id="rId140"/>
    <p:sldId id="295" r:id="rId141"/>
    <p:sldId id="296" r:id="rId142"/>
    <p:sldId id="297" r:id="rId143"/>
    <p:sldId id="298" r:id="rId144"/>
    <p:sldId id="299" r:id="rId145"/>
    <p:sldId id="300" r:id="rId146"/>
    <p:sldId id="301" r:id="rId147"/>
    <p:sldId id="302" r:id="rId148"/>
    <p:sldId id="303" r:id="rId149"/>
    <p:sldId id="304" r:id="rId150"/>
    <p:sldId id="305" r:id="rId151"/>
    <p:sldId id="306" r:id="rId152"/>
    <p:sldId id="307" r:id="rId153"/>
    <p:sldId id="314" r:id="rId154"/>
    <p:sldId id="315" r:id="rId155"/>
    <p:sldId id="316" r:id="rId156"/>
    <p:sldId id="317" r:id="rId157"/>
    <p:sldId id="318" r:id="rId158"/>
    <p:sldId id="319" r:id="rId159"/>
    <p:sldId id="320" r:id="rId160"/>
    <p:sldId id="321" r:id="rId161"/>
    <p:sldId id="322" r:id="rId162"/>
    <p:sldId id="323" r:id="rId163"/>
    <p:sldId id="324" r:id="rId164"/>
    <p:sldId id="325" r:id="rId165"/>
    <p:sldId id="327" r:id="rId166"/>
    <p:sldId id="328" r:id="rId167"/>
    <p:sldId id="329" r:id="rId168"/>
    <p:sldId id="330" r:id="rId169"/>
    <p:sldId id="331" r:id="rId170"/>
    <p:sldId id="332" r:id="rId171"/>
    <p:sldId id="333" r:id="rId172"/>
    <p:sldId id="334" r:id="rId173"/>
    <p:sldId id="335" r:id="rId174"/>
    <p:sldId id="336" r:id="rId175"/>
    <p:sldId id="337" r:id="rId176"/>
    <p:sldId id="338" r:id="rId177"/>
    <p:sldId id="339" r:id="rId178"/>
    <p:sldId id="340" r:id="rId179"/>
    <p:sldId id="341" r:id="rId180"/>
    <p:sldId id="342" r:id="rId181"/>
    <p:sldId id="343" r:id="rId182"/>
    <p:sldId id="344" r:id="rId183"/>
    <p:sldId id="326" r:id="rId1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BA5460F-7635-41D1-B5BE-0655CE67A530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EF986D8-6846-4335-B9F9-FCDCE3DC67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09800"/>
            <a:ext cx="7406640" cy="147218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Web Application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Client (browser) to Web Server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Communication on the Web can be categorized as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362200"/>
            <a:ext cx="7549660" cy="318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Embedding Video: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990600"/>
            <a:ext cx="7498080" cy="548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Here is the simplest form of embedding a video file in your webpage −</a:t>
            </a:r>
          </a:p>
          <a:p>
            <a:pPr marL="365125" indent="-80963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&lt;video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= "foo.mp4" width = "300" height = "200" controls&gt;</a:t>
            </a:r>
          </a:p>
          <a:p>
            <a:pPr marL="365125" indent="-80963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Your browser does not support the &lt;video&gt; element.</a:t>
            </a:r>
          </a:p>
          <a:p>
            <a:pPr marL="365125" indent="-80963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&lt;/video&gt;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HTML5 - Audio &amp; Video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498080" cy="4800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You can use &lt;source&gt; tag to specify media along with media type and many other attributes.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video element allows multiple source elements and browser will use the first recognized format −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HTML5 - Audio &amp; Video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838200"/>
            <a:ext cx="7498080" cy="54864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&lt;video  width = "300" height = "200" controls </a:t>
            </a:r>
            <a:r>
              <a:rPr lang="en-US" dirty="0" err="1"/>
              <a:t>autoplay</a:t>
            </a:r>
            <a:r>
              <a:rPr lang="en-US" dirty="0"/>
              <a:t>&gt;</a:t>
            </a:r>
          </a:p>
          <a:p>
            <a:pPr marL="1139825" indent="-1057275">
              <a:lnSpc>
                <a:spcPct val="150000"/>
              </a:lnSpc>
              <a:buNone/>
            </a:pPr>
            <a:r>
              <a:rPr lang="en-US" dirty="0"/>
              <a:t>         &lt;source </a:t>
            </a:r>
            <a:r>
              <a:rPr lang="en-US" dirty="0" err="1"/>
              <a:t>src</a:t>
            </a:r>
            <a:r>
              <a:rPr lang="en-US" dirty="0"/>
              <a:t> = "D://wt/video.html" type = "video/mp4" /&gt;</a:t>
            </a:r>
          </a:p>
          <a:p>
            <a:pPr marL="1144588" indent="-1023938">
              <a:lnSpc>
                <a:spcPct val="150000"/>
              </a:lnSpc>
              <a:buNone/>
            </a:pPr>
            <a:r>
              <a:rPr lang="en-US" dirty="0"/>
              <a:t>         Your browser does not support the &lt;video&gt; element.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&lt;/video&gt;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HTML5 - Audio &amp; Video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6781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Video Attribute Specification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19200" y="838200"/>
            <a:ext cx="7696200" cy="190500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sz="2400" dirty="0"/>
              <a:t>video tag can have a number of attributes to control the look and feel and various functionalities of the control.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219200" y="2667000"/>
            <a:ext cx="7638288" cy="381000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300" b="1" dirty="0" err="1"/>
              <a:t>Autoplay</a:t>
            </a:r>
            <a:r>
              <a:rPr lang="en-US" sz="2300" b="1" dirty="0"/>
              <a:t>: </a:t>
            </a:r>
            <a:r>
              <a:rPr lang="en-US" sz="2300" dirty="0"/>
              <a:t>This Boolean attribute if specified, the </a:t>
            </a:r>
            <a:r>
              <a:rPr lang="en-US" sz="2300" dirty="0">
                <a:solidFill>
                  <a:srgbClr val="0070C0"/>
                </a:solidFill>
              </a:rPr>
              <a:t>video will automatically begin to play back </a:t>
            </a:r>
            <a:r>
              <a:rPr lang="en-US" sz="2300" dirty="0"/>
              <a:t>as soon as it can do so without stopping to finish loading the data.</a:t>
            </a:r>
          </a:p>
          <a:p>
            <a:pPr algn="just">
              <a:lnSpc>
                <a:spcPct val="170000"/>
              </a:lnSpc>
            </a:pPr>
            <a:r>
              <a:rPr lang="en-US" sz="2300" b="1" dirty="0" err="1"/>
              <a:t>Autobuffer</a:t>
            </a:r>
            <a:r>
              <a:rPr lang="en-US" sz="2300" b="1" dirty="0"/>
              <a:t>: </a:t>
            </a:r>
            <a:r>
              <a:rPr lang="en-US" sz="2300" dirty="0"/>
              <a:t>This Boolean attribute if specified, </a:t>
            </a:r>
            <a:r>
              <a:rPr lang="en-US" sz="2300" dirty="0">
                <a:solidFill>
                  <a:srgbClr val="0070C0"/>
                </a:solidFill>
              </a:rPr>
              <a:t>the video will automatically begin buffering even if it's not set to automatically play.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57200"/>
            <a:ext cx="7498080" cy="58674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Height: </a:t>
            </a:r>
            <a:r>
              <a:rPr lang="en-US" dirty="0"/>
              <a:t>specifies the height of the video's display area, in CSS pixels.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Loop: </a:t>
            </a:r>
            <a:r>
              <a:rPr lang="en-US" dirty="0"/>
              <a:t>Boolean attribute if specified, will allow video automatically seek back to the start after reaching at the end.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Controls: </a:t>
            </a:r>
            <a:r>
              <a:rPr lang="en-US" dirty="0"/>
              <a:t>allow the user </a:t>
            </a:r>
            <a:r>
              <a:rPr lang="en-US" dirty="0">
                <a:solidFill>
                  <a:srgbClr val="3333FF"/>
                </a:solidFill>
              </a:rPr>
              <a:t>to control video playback, including volume, seeking, and pause/resume playback.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457200"/>
            <a:ext cx="7638288" cy="5943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Poster</a:t>
            </a:r>
            <a:endParaRPr lang="en-US" sz="2400" dirty="0"/>
          </a:p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	This is a URL of </a:t>
            </a:r>
            <a:r>
              <a:rPr lang="en-US" sz="2400" dirty="0">
                <a:solidFill>
                  <a:srgbClr val="0070C0"/>
                </a:solidFill>
              </a:rPr>
              <a:t>an image to show until the user plays or seeks.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/>
              <a:t>Src</a:t>
            </a:r>
            <a:endParaRPr lang="en-US" sz="2400" dirty="0"/>
          </a:p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	The URL of the video to embed. This is optional; you may instead use the &lt;source&gt; element within the video block to specify the video to embed.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Width</a:t>
            </a:r>
            <a:endParaRPr lang="en-US" sz="2400" dirty="0"/>
          </a:p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	This attribute specifies the width of the video's display area, in CSS pixels.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Embedding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HTML5 supports &lt;audio&gt; tag which is used to embed sound content in an HTML or XHTML document as follows.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&lt;audio </a:t>
            </a:r>
            <a:r>
              <a:rPr lang="en-US" dirty="0" err="1">
                <a:solidFill>
                  <a:srgbClr val="C00000"/>
                </a:solidFill>
              </a:rPr>
              <a:t>src</a:t>
            </a:r>
            <a:r>
              <a:rPr lang="en-US" dirty="0">
                <a:solidFill>
                  <a:srgbClr val="C00000"/>
                </a:solidFill>
              </a:rPr>
              <a:t> = "foo.wav" controls </a:t>
            </a:r>
            <a:r>
              <a:rPr lang="en-US" dirty="0" err="1">
                <a:solidFill>
                  <a:srgbClr val="C00000"/>
                </a:solidFill>
              </a:rPr>
              <a:t>autoplay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Your browser does not support the &lt;audio&gt; element.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&lt;/audio&gt;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b="1" dirty="0"/>
              <a:t>Embedding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 current HTML5 draft specification does not specify which audio formats browsers should support in the audio tag. But most commonly used audio formats are </a:t>
            </a:r>
            <a:r>
              <a:rPr lang="en-US" b="1" dirty="0" err="1"/>
              <a:t>ogg</a:t>
            </a:r>
            <a:r>
              <a:rPr lang="en-US" b="1" dirty="0"/>
              <a:t>, mp3</a:t>
            </a:r>
            <a:r>
              <a:rPr lang="en-US" dirty="0"/>
              <a:t> and </a:t>
            </a:r>
            <a:r>
              <a:rPr lang="en-US" b="1" dirty="0"/>
              <a:t>wav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b="1" dirty="0"/>
              <a:t>Embedding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&lt;audio controls </a:t>
            </a:r>
            <a:r>
              <a:rPr lang="en-US" dirty="0" err="1"/>
              <a:t>autoplay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         &lt;source </a:t>
            </a:r>
            <a:r>
              <a:rPr lang="en-US" dirty="0" err="1"/>
              <a:t>src</a:t>
            </a:r>
            <a:r>
              <a:rPr lang="en-US" dirty="0"/>
              <a:t> = "/html5/audio.ogg" 	  		type = "audio/</a:t>
            </a:r>
            <a:r>
              <a:rPr lang="en-US" dirty="0" err="1"/>
              <a:t>ogg</a:t>
            </a:r>
            <a:r>
              <a:rPr lang="en-US" dirty="0"/>
              <a:t>" /&gt;</a:t>
            </a:r>
          </a:p>
          <a:p>
            <a:pPr>
              <a:buNone/>
            </a:pPr>
            <a:r>
              <a:rPr lang="en-US" dirty="0"/>
              <a:t>         &lt;source </a:t>
            </a:r>
            <a:r>
              <a:rPr lang="en-US" dirty="0" err="1"/>
              <a:t>src</a:t>
            </a:r>
            <a:r>
              <a:rPr lang="en-US" dirty="0"/>
              <a:t> = "/html5/audio.wav" 			type = "audio/wav" /&gt;</a:t>
            </a:r>
          </a:p>
          <a:p>
            <a:pPr>
              <a:buNone/>
            </a:pPr>
            <a:r>
              <a:rPr lang="en-US" dirty="0"/>
              <a:t>   Your browser does not support the &lt;audio&gt; element.</a:t>
            </a:r>
          </a:p>
          <a:p>
            <a:pPr>
              <a:buNone/>
            </a:pPr>
            <a:r>
              <a:rPr lang="en-US" dirty="0"/>
              <a:t>      &lt;/audio&gt;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305800" cy="4800600"/>
          </a:xfrm>
        </p:spPr>
        <p:txBody>
          <a:bodyPr/>
          <a:lstStyle/>
          <a:p>
            <a:pPr>
              <a:buNone/>
            </a:pPr>
            <a:r>
              <a:rPr lang="en-US" dirty="0"/>
              <a:t>  2. Web Server to Web Server Communication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Communication on the Web can be categorized as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819400"/>
            <a:ext cx="6477000" cy="200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b="1" dirty="0"/>
              <a:t>Embedding Audio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828800"/>
            <a:ext cx="6400800" cy="24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Audio Attribute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The HTML5 audio tag can have a number of attributes to control the look and feel and various functionalities of the control: </a:t>
            </a:r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944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Audio Attribute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9530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/>
              <a:t>Autoplay</a:t>
            </a:r>
            <a:r>
              <a:rPr lang="en-US" b="1" dirty="0"/>
              <a:t>: </a:t>
            </a:r>
            <a:r>
              <a:rPr lang="en-US" dirty="0"/>
              <a:t>Boolean attribute if specified, the audio will automatically begin to play.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Autobuffer</a:t>
            </a:r>
            <a:r>
              <a:rPr lang="en-US" b="1" dirty="0"/>
              <a:t>:</a:t>
            </a:r>
            <a:r>
              <a:rPr lang="en-US" dirty="0"/>
              <a:t> Boolean attribute if specified, the audio will automatically begin buffering even if it's not set to automatically play.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49808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Audio Attribute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638288" cy="53340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b="1" dirty="0"/>
              <a:t>Controls: </a:t>
            </a:r>
            <a:r>
              <a:rPr lang="en-US" dirty="0"/>
              <a:t>To control audio playback, including volume, seeking, and pause/resume playback.</a:t>
            </a:r>
          </a:p>
          <a:p>
            <a:pPr algn="just">
              <a:lnSpc>
                <a:spcPct val="160000"/>
              </a:lnSpc>
            </a:pPr>
            <a:r>
              <a:rPr lang="en-US" b="1" dirty="0"/>
              <a:t>Loop:</a:t>
            </a:r>
            <a:r>
              <a:rPr lang="en-US" dirty="0"/>
              <a:t> Boolean attribute if specified, will allow audio automatically seek back to the start after reaching at the end.</a:t>
            </a:r>
          </a:p>
          <a:p>
            <a:pPr algn="just">
              <a:lnSpc>
                <a:spcPct val="160000"/>
              </a:lnSpc>
            </a:pPr>
            <a:r>
              <a:rPr lang="en-US" b="1" dirty="0" err="1"/>
              <a:t>Src</a:t>
            </a:r>
            <a:r>
              <a:rPr lang="en-US" b="1" dirty="0"/>
              <a:t>: </a:t>
            </a:r>
            <a:r>
              <a:rPr lang="en-US" dirty="0"/>
              <a:t>The URL of the audio to embed. This is optional; you may instead use the &lt;source&gt; element within the video block to specify the video to embed.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609600"/>
            <a:ext cx="7790688" cy="6019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HTML Forms, also known as Web Forms, help in capturing information from the user.</a:t>
            </a:r>
          </a:p>
          <a:p>
            <a:pPr algn="just"/>
            <a:r>
              <a:rPr lang="en-US" sz="2800" dirty="0"/>
              <a:t>Users can key-in the details such as name, email, phone numbers, comments, dates, and other needed values using the HTML form inputs. 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8000"/>
            <a:ext cx="4038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94BA-3DFB-33A2-2D12-00C1BEA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B6E7C-E211-E28D-E03A-3A5CA8FA5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7892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Creating Form Elements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303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Form Input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form input element is used to collect details from the user.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743200"/>
            <a:ext cx="7772400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 -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single-line text field. The value attribute defines the value of the input field.</a:t>
            </a:r>
          </a:p>
          <a:p>
            <a:r>
              <a:rPr lang="en-US" dirty="0"/>
              <a:t>Name: &lt;input type="text" value=""&gt;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264217"/>
            <a:ext cx="5943599" cy="146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 -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input field can be used to enter a password.	</a:t>
            </a:r>
          </a:p>
          <a:p>
            <a:r>
              <a:rPr lang="en-US" dirty="0"/>
              <a:t>Password: &lt;input type="password"&gt;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505200"/>
            <a:ext cx="6019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Essential Communication over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5410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1. </a:t>
            </a:r>
            <a:r>
              <a:rPr lang="en-US" dirty="0">
                <a:solidFill>
                  <a:srgbClr val="FF0066"/>
                </a:solidFill>
              </a:rPr>
              <a:t>Authentication</a:t>
            </a:r>
            <a:r>
              <a:rPr lang="en-US" dirty="0"/>
              <a:t>: is the process of determining whether a computer/ Server is the computer that it is claims to be.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2. </a:t>
            </a:r>
            <a:r>
              <a:rPr lang="en-US" dirty="0">
                <a:solidFill>
                  <a:srgbClr val="FF0066"/>
                </a:solidFill>
              </a:rPr>
              <a:t>Security</a:t>
            </a:r>
            <a:r>
              <a:rPr lang="en-US" dirty="0"/>
              <a:t>: It should be provided to communication over internet so that the messages are not intercepted and modified by hackers.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 -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4488" cy="4800600"/>
          </a:xfrm>
        </p:spPr>
        <p:txBody>
          <a:bodyPr/>
          <a:lstStyle/>
          <a:p>
            <a:pPr lvl="0" algn="just"/>
            <a:r>
              <a:rPr lang="en-US" dirty="0"/>
              <a:t>An input field that accepts email addresses. </a:t>
            </a:r>
          </a:p>
          <a:p>
            <a:pPr lvl="0" algn="just"/>
            <a:r>
              <a:rPr lang="en-US" dirty="0"/>
              <a:t>It has in-built validation for an email.</a:t>
            </a:r>
          </a:p>
          <a:p>
            <a:pPr algn="just"/>
            <a:r>
              <a:rPr lang="en-US" dirty="0"/>
              <a:t>Email-Id: &lt;input type="email"&gt;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276600"/>
            <a:ext cx="723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type -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7714488" cy="4114800"/>
          </a:xfrm>
        </p:spPr>
        <p:txBody>
          <a:bodyPr>
            <a:normAutofit fontScale="85000" lnSpcReduction="20000"/>
          </a:bodyPr>
          <a:lstStyle/>
          <a:p>
            <a:pPr lvl="0" algn="just"/>
            <a:r>
              <a:rPr lang="en-US" dirty="0"/>
              <a:t>Defines an input text box, where the user can enter only numerical input. </a:t>
            </a:r>
          </a:p>
          <a:p>
            <a:pPr lvl="0" algn="just"/>
            <a:r>
              <a:rPr lang="en-US" dirty="0"/>
              <a:t>Gives an error on form submission if the value entered goes beyond the min and max limits and includes built-in validation to reject non-numerical values. </a:t>
            </a:r>
          </a:p>
          <a:p>
            <a:pPr lvl="0" algn="just"/>
            <a:r>
              <a:rPr lang="en-US" dirty="0"/>
              <a:t>Attributes min and max can be used to define a boundary and step attribute value which can be used for defining the difference between consecutive numbers.</a:t>
            </a:r>
          </a:p>
          <a:p>
            <a:pPr algn="just"/>
            <a:r>
              <a:rPr lang="en-US" dirty="0"/>
              <a:t>Age: &lt;input type="number"&gt;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5257800"/>
            <a:ext cx="487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type - checkbox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866888" cy="5257800"/>
          </a:xfrm>
        </p:spPr>
        <p:txBody>
          <a:bodyPr>
            <a:normAutofit/>
          </a:bodyPr>
          <a:lstStyle/>
          <a:p>
            <a:pPr lvl="0" algn="just"/>
            <a:r>
              <a:rPr lang="en-US" sz="2800" dirty="0"/>
              <a:t>Defines a checkbox.</a:t>
            </a:r>
          </a:p>
          <a:p>
            <a:pPr lvl="0" algn="just"/>
            <a:r>
              <a:rPr lang="en-US" sz="2800" dirty="0"/>
              <a:t>The checked attribute checks that particular checkbox value. </a:t>
            </a:r>
          </a:p>
          <a:p>
            <a:pPr lvl="0" algn="just"/>
            <a:r>
              <a:rPr lang="en-US" sz="2800" dirty="0"/>
              <a:t>Also, multiple checkboxes can be checked at a time.</a:t>
            </a:r>
          </a:p>
          <a:p>
            <a:pPr lvl="0" algn="just">
              <a:buNone/>
            </a:pPr>
            <a:r>
              <a:rPr lang="en-US" sz="2800" dirty="0"/>
              <a:t> Hobbies: </a:t>
            </a:r>
          </a:p>
          <a:p>
            <a:pPr lvl="0" algn="just">
              <a:buNone/>
            </a:pPr>
            <a:r>
              <a:rPr lang="en-US" sz="2800" dirty="0"/>
              <a:t>&lt;input type="checkbox" checked&gt; Reading </a:t>
            </a:r>
          </a:p>
          <a:p>
            <a:pPr lvl="0" algn="just">
              <a:buNone/>
            </a:pPr>
            <a:r>
              <a:rPr lang="en-US" sz="2800" dirty="0"/>
              <a:t>&lt;input type="checkbox" checked&gt; Singing </a:t>
            </a:r>
          </a:p>
          <a:p>
            <a:pPr lvl="0" algn="just">
              <a:buNone/>
            </a:pPr>
            <a:r>
              <a:rPr lang="en-US" sz="2800" dirty="0"/>
              <a:t>&lt;input type="checkbox" &gt; Dancing 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5486400"/>
            <a:ext cx="670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type - radio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790688" cy="5257800"/>
          </a:xfrm>
        </p:spPr>
        <p:txBody>
          <a:bodyPr>
            <a:normAutofit/>
          </a:bodyPr>
          <a:lstStyle/>
          <a:p>
            <a:pPr lvl="0" algn="just"/>
            <a:r>
              <a:rPr lang="en-US" sz="2800" dirty="0"/>
              <a:t>Defines a radio button.</a:t>
            </a:r>
          </a:p>
          <a:p>
            <a:pPr lvl="0" algn="just"/>
            <a:r>
              <a:rPr lang="en-US" sz="2800" dirty="0"/>
              <a:t>The name attribute specifies the associated name of that radio button.</a:t>
            </a:r>
          </a:p>
          <a:p>
            <a:pPr lvl="0" algn="just"/>
            <a:r>
              <a:rPr lang="en-US" sz="2800" dirty="0"/>
              <a:t>Radio buttons in a group should have the same name.</a:t>
            </a:r>
          </a:p>
          <a:p>
            <a:pPr lvl="0"/>
            <a:r>
              <a:rPr lang="en-US" sz="2800" dirty="0"/>
              <a:t>Gender: &lt;input type="radio" name="gender" checked value="Male"&gt; Male</a:t>
            </a:r>
          </a:p>
          <a:p>
            <a:pPr lvl="0"/>
            <a:r>
              <a:rPr lang="en-US" sz="2800" dirty="0"/>
              <a:t>&lt;input type="radio" name="gender" value="Female"&gt; Female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5257800"/>
            <a:ext cx="6248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b="1" dirty="0"/>
              <a:t>Input type -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pPr algn="just"/>
            <a:r>
              <a:rPr lang="en-US" dirty="0"/>
              <a:t>Creates a control to upload a file to the server.</a:t>
            </a:r>
          </a:p>
          <a:p>
            <a:pPr lvl="0" algn="just"/>
            <a:r>
              <a:rPr lang="en-US" dirty="0"/>
              <a:t>Select a file: &lt;input type="file"&gt;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048000"/>
            <a:ext cx="6781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&lt;button&gt; 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334000"/>
          </a:xfrm>
        </p:spPr>
        <p:txBody>
          <a:bodyPr/>
          <a:lstStyle/>
          <a:p>
            <a:pPr lvl="0" algn="just"/>
            <a:r>
              <a:rPr lang="en-US" dirty="0"/>
              <a:t>Defines a clickable button that can be used to submit the form. </a:t>
            </a:r>
          </a:p>
          <a:p>
            <a:pPr lvl="0" algn="just"/>
            <a:r>
              <a:rPr lang="en-US" dirty="0"/>
              <a:t>The button can be of 3 types:</a:t>
            </a:r>
          </a:p>
          <a:p>
            <a:pPr lvl="1" algn="just"/>
            <a:r>
              <a:rPr lang="en-US" dirty="0"/>
              <a:t>submit (default with &lt;button&gt; tag)</a:t>
            </a:r>
          </a:p>
          <a:p>
            <a:pPr lvl="1" algn="just"/>
            <a:r>
              <a:rPr lang="en-US" dirty="0"/>
              <a:t>reset (to reset the form)</a:t>
            </a:r>
          </a:p>
          <a:p>
            <a:pPr lvl="1" algn="just"/>
            <a:r>
              <a:rPr lang="en-US" dirty="0"/>
              <a:t>button (just a clickable button)</a:t>
            </a:r>
          </a:p>
          <a:p>
            <a:pPr algn="just"/>
            <a:r>
              <a:rPr lang="en-US" dirty="0"/>
              <a:t>&lt;button type="submit"&gt;Raise your query&lt;/button&gt;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5181600"/>
            <a:ext cx="3200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type - 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334000"/>
          </a:xfrm>
        </p:spPr>
        <p:txBody>
          <a:bodyPr/>
          <a:lstStyle/>
          <a:p>
            <a:pPr algn="just"/>
            <a:r>
              <a:rPr lang="en-US" dirty="0"/>
              <a:t>Defines a text input that can capture any input value starting with http:// or https://. If there is a pattern mismatch, it shows an error on form submission.</a:t>
            </a:r>
          </a:p>
          <a:p>
            <a:pPr algn="just"/>
            <a:r>
              <a:rPr lang="en-US" dirty="0"/>
              <a:t>Enter the website URL: &lt;input type="</a:t>
            </a:r>
            <a:r>
              <a:rPr lang="en-US" dirty="0" err="1"/>
              <a:t>url</a:t>
            </a:r>
            <a:r>
              <a:rPr lang="en-US" dirty="0"/>
              <a:t>"&gt;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038600"/>
            <a:ext cx="762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&lt;</a:t>
            </a:r>
            <a:r>
              <a:rPr lang="en-US" b="1" dirty="0" err="1"/>
              <a:t>textarea</a:t>
            </a:r>
            <a:r>
              <a:rPr lang="en-US" b="1" dirty="0"/>
              <a:t>&gt;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715000"/>
          </a:xfrm>
        </p:spPr>
        <p:txBody>
          <a:bodyPr/>
          <a:lstStyle/>
          <a:p>
            <a:pPr lvl="0" algn="just"/>
            <a:r>
              <a:rPr lang="en-US" dirty="0"/>
              <a:t>Defines a multi-line text field.</a:t>
            </a:r>
          </a:p>
          <a:p>
            <a:pPr lvl="0" algn="just"/>
            <a:r>
              <a:rPr lang="en-US" dirty="0"/>
              <a:t>It is not possible to set a default text using the value attribute. Hence, default text can be placed into &lt;</a:t>
            </a:r>
            <a:r>
              <a:rPr lang="en-US" dirty="0" err="1"/>
              <a:t>textarea</a:t>
            </a:r>
            <a:r>
              <a:rPr lang="en-US" dirty="0"/>
              <a:t>&gt;…&lt;/</a:t>
            </a:r>
            <a:r>
              <a:rPr lang="en-US" dirty="0" err="1"/>
              <a:t>textarea</a:t>
            </a:r>
            <a:r>
              <a:rPr lang="en-US" dirty="0"/>
              <a:t>&gt; tag.</a:t>
            </a:r>
          </a:p>
          <a:p>
            <a:pPr lvl="0" algn="just"/>
            <a:r>
              <a:rPr lang="en-US" dirty="0"/>
              <a:t>Write your comments: &lt;</a:t>
            </a:r>
            <a:r>
              <a:rPr lang="en-US" dirty="0" err="1"/>
              <a:t>textarea</a:t>
            </a:r>
            <a:r>
              <a:rPr lang="en-US" dirty="0"/>
              <a:t> rows="4" cols="10" &gt;Default value&lt;/</a:t>
            </a:r>
            <a:r>
              <a:rPr lang="en-US" dirty="0" err="1"/>
              <a:t>textarea</a:t>
            </a:r>
            <a:r>
              <a:rPr lang="en-US" dirty="0"/>
              <a:t>&gt;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572000"/>
            <a:ext cx="5257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type: 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4800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You may want to submit supplementary data (such as users' language of user input) to the server, without any user interaction.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This can be done using a hidden element.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&lt;input type="hidden" name="Language" value="English"/&gt;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8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762000"/>
            <a:ext cx="7790688" cy="5486400"/>
          </a:xfrm>
        </p:spPr>
        <p:txBody>
          <a:bodyPr>
            <a:normAutofit/>
          </a:bodyPr>
          <a:lstStyle/>
          <a:p>
            <a:pPr algn="just"/>
            <a:r>
              <a:rPr lang="en-US" sz="3000" dirty="0"/>
              <a:t>The &lt;label&gt; element is used to associate a text label with a form &lt;input&gt; field. </a:t>
            </a:r>
          </a:p>
          <a:p>
            <a:pPr algn="just"/>
            <a:r>
              <a:rPr lang="en-US" sz="3000" dirty="0"/>
              <a:t>Additionally, the "for" attribute of the label can point to the "id" of input control. </a:t>
            </a:r>
          </a:p>
          <a:p>
            <a:pPr algn="just"/>
            <a:r>
              <a:rPr lang="en-US" sz="3000" dirty="0"/>
              <a:t>This ensures the cursor focuses on the respective input control on the click of the label.</a:t>
            </a:r>
          </a:p>
          <a:p>
            <a:pPr algn="just"/>
            <a:endParaRPr 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91000"/>
            <a:ext cx="7696200" cy="239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Client (Browser) to Server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94837" y="1676400"/>
            <a:ext cx="7892863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Color Picker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a color picker.</a:t>
            </a:r>
          </a:p>
          <a:p>
            <a:r>
              <a:rPr lang="en-US" dirty="0"/>
              <a:t>Choose a color: &lt;input type="color"&gt;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808501"/>
            <a:ext cx="5638800" cy="32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 -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714488" cy="4876800"/>
          </a:xfrm>
        </p:spPr>
        <p:txBody>
          <a:bodyPr/>
          <a:lstStyle/>
          <a:p>
            <a:r>
              <a:rPr lang="en-US" dirty="0"/>
              <a:t>Creates a date-picker which is used to collect dates.</a:t>
            </a:r>
          </a:p>
          <a:p>
            <a:r>
              <a:rPr lang="en-US" dirty="0"/>
              <a:t>Date of Birth: &lt;input type="date"&gt;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124200"/>
            <a:ext cx="5410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type – </a:t>
            </a:r>
            <a:r>
              <a:rPr lang="en-US" b="1" dirty="0" err="1"/>
              <a:t>datetime</a:t>
            </a:r>
            <a:r>
              <a:rPr lang="en-US" b="1" dirty="0"/>
              <a:t>-local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0"/>
            <a:ext cx="7638288" cy="5105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Defines a date-time picker, where the user can pick a date as well as time</a:t>
            </a:r>
          </a:p>
          <a:p>
            <a:pPr algn="just"/>
            <a:r>
              <a:rPr lang="en-US" sz="2800" dirty="0"/>
              <a:t>Choose a date and time: </a:t>
            </a:r>
          </a:p>
          <a:p>
            <a:pPr algn="just"/>
            <a:r>
              <a:rPr lang="en-US" sz="2800" dirty="0"/>
              <a:t>&lt;input type="</a:t>
            </a:r>
            <a:r>
              <a:rPr lang="en-US" sz="2800" dirty="0" err="1"/>
              <a:t>datetime</a:t>
            </a:r>
            <a:r>
              <a:rPr lang="en-US" sz="2800" dirty="0"/>
              <a:t>-local"/&gt;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200400"/>
            <a:ext cx="7391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r>
              <a:rPr lang="en-US" b="1" dirty="0"/>
              <a:t>Input type –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7714488" cy="5486400"/>
          </a:xfrm>
        </p:spPr>
        <p:txBody>
          <a:bodyPr/>
          <a:lstStyle/>
          <a:p>
            <a:r>
              <a:rPr lang="en-US" dirty="0"/>
              <a:t>Defines a date picker, where the user can pick a week. </a:t>
            </a:r>
          </a:p>
          <a:p>
            <a:r>
              <a:rPr lang="en-US" dirty="0"/>
              <a:t>Select a week: &lt;input type="week"/&gt;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743200"/>
            <a:ext cx="6477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b="1" dirty="0"/>
              <a:t>Input type – month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7790688" cy="5181600"/>
          </a:xfrm>
        </p:spPr>
        <p:txBody>
          <a:bodyPr/>
          <a:lstStyle/>
          <a:p>
            <a:r>
              <a:rPr lang="en-US" dirty="0"/>
              <a:t>Defines a date picker, where the user can pick a month. </a:t>
            </a:r>
          </a:p>
          <a:p>
            <a:r>
              <a:rPr lang="en-US" dirty="0"/>
              <a:t>Select a month: &lt;input type="month"/&gt;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819400"/>
            <a:ext cx="6934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D263-91AF-D515-7E60-7CB071D0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27292-685B-797A-2E0D-AF5DBDF06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00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609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Select and </a:t>
            </a:r>
            <a:r>
              <a:rPr lang="en-US" b="1" dirty="0" err="1"/>
              <a:t>Datalist</a:t>
            </a:r>
            <a:r>
              <a:rPr lang="en-US" b="1" dirty="0"/>
              <a:t>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09600"/>
            <a:ext cx="7714488" cy="6248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To collect input data from user as a drop-downs.</a:t>
            </a:r>
          </a:p>
          <a:p>
            <a:pPr algn="just">
              <a:buNone/>
            </a:pPr>
            <a:r>
              <a:rPr lang="en-US" b="1" dirty="0"/>
              <a:t>&lt;select&gt; element :</a:t>
            </a:r>
            <a:r>
              <a:rPr lang="en-US" dirty="0"/>
              <a:t> </a:t>
            </a:r>
          </a:p>
          <a:p>
            <a:pPr lvl="0" algn="just"/>
            <a:r>
              <a:rPr lang="en-US" dirty="0"/>
              <a:t>Defines a drop-down list. </a:t>
            </a:r>
          </a:p>
          <a:p>
            <a:pPr lvl="0" algn="just"/>
            <a:r>
              <a:rPr lang="en-US" dirty="0"/>
              <a:t>The "multiple" attribute can be used for having a multi-select dropdown menu.</a:t>
            </a:r>
          </a:p>
          <a:p>
            <a:pPr algn="just"/>
            <a:r>
              <a:rPr lang="en-US" dirty="0"/>
              <a:t>Country code: &lt;select &gt;    </a:t>
            </a:r>
          </a:p>
          <a:p>
            <a:pPr>
              <a:buNone/>
            </a:pPr>
            <a:r>
              <a:rPr lang="en-US" sz="3000" dirty="0"/>
              <a:t>&lt;option value=""&gt;-- Please choose a country code --&lt;/option&gt;    </a:t>
            </a:r>
          </a:p>
          <a:p>
            <a:pPr>
              <a:buNone/>
            </a:pPr>
            <a:r>
              <a:rPr lang="en-US" sz="3000" dirty="0"/>
              <a:t>&lt;option value="+213"&gt;+213&lt;/option&gt;    </a:t>
            </a:r>
          </a:p>
          <a:p>
            <a:pPr>
              <a:buNone/>
            </a:pPr>
            <a:r>
              <a:rPr lang="en-US" sz="3000" dirty="0"/>
              <a:t>&lt;option value="+91"&gt;+91&lt;/option&gt;    </a:t>
            </a:r>
          </a:p>
          <a:p>
            <a:pPr>
              <a:buNone/>
            </a:pPr>
            <a:r>
              <a:rPr lang="en-US" sz="3000" dirty="0"/>
              <a:t>&lt;option value="+244"&gt;+244&lt;/option&gt;    </a:t>
            </a:r>
          </a:p>
          <a:p>
            <a:pPr>
              <a:buNone/>
            </a:pPr>
            <a:r>
              <a:rPr lang="en-US" sz="3000" dirty="0"/>
              <a:t>&lt;option value="+61"&gt;+61&lt;/option&gt;    </a:t>
            </a:r>
          </a:p>
          <a:p>
            <a:pPr>
              <a:buNone/>
            </a:pPr>
            <a:r>
              <a:rPr lang="en-US" sz="3000" dirty="0"/>
              <a:t>&lt;option value="+973"&gt;+973&lt;/option&gt;</a:t>
            </a:r>
          </a:p>
          <a:p>
            <a:pPr>
              <a:buNone/>
            </a:pPr>
            <a:r>
              <a:rPr lang="en-US" sz="3000" dirty="0"/>
              <a:t>&lt;/select&gt;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133600"/>
            <a:ext cx="6248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and </a:t>
            </a:r>
            <a:r>
              <a:rPr lang="en-US" b="1" dirty="0" err="1"/>
              <a:t>Datalist</a:t>
            </a:r>
            <a:r>
              <a:rPr lang="en-US" b="1" dirty="0"/>
              <a:t> Elements</a:t>
            </a:r>
            <a:endParaRPr 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09600"/>
            <a:ext cx="7714488" cy="6248400"/>
          </a:xfrm>
        </p:spPr>
        <p:txBody>
          <a:bodyPr>
            <a:normAutofit fontScale="77500" lnSpcReduction="20000"/>
          </a:bodyPr>
          <a:lstStyle/>
          <a:p>
            <a:pPr lvl="0" algn="just"/>
            <a:r>
              <a:rPr lang="en-US" dirty="0"/>
              <a:t>Defines a set of pre-defined options available to choose for an &lt;input&gt; element.</a:t>
            </a:r>
          </a:p>
          <a:p>
            <a:pPr lvl="0" algn="just"/>
            <a:r>
              <a:rPr lang="en-US" dirty="0"/>
              <a:t>In the below example list attribute holds lists of possible options, the value assigned to the list attribute of the input element and id attribute of </a:t>
            </a:r>
            <a:r>
              <a:rPr lang="en-US" dirty="0" err="1"/>
              <a:t>datalist</a:t>
            </a:r>
            <a:r>
              <a:rPr lang="en-US" dirty="0"/>
              <a:t> attribute should be the same and the value sent to the server should be assigned to the option element value attribute. </a:t>
            </a:r>
          </a:p>
          <a:p>
            <a:pPr algn="just"/>
            <a:r>
              <a:rPr lang="en-US" dirty="0"/>
              <a:t>Country:&lt;input list="countries"&gt;</a:t>
            </a:r>
          </a:p>
          <a:p>
            <a:pPr algn="just"/>
            <a:r>
              <a:rPr lang="en-US" dirty="0"/>
              <a:t>&lt;</a:t>
            </a:r>
            <a:r>
              <a:rPr lang="en-US" dirty="0" err="1"/>
              <a:t>datalist</a:t>
            </a:r>
            <a:r>
              <a:rPr lang="en-US" dirty="0"/>
              <a:t> id="countries"&gt;    </a:t>
            </a:r>
          </a:p>
          <a:p>
            <a:pPr algn="just"/>
            <a:r>
              <a:rPr lang="en-US" dirty="0"/>
              <a:t>&lt;option value="India"&gt;        </a:t>
            </a:r>
          </a:p>
          <a:p>
            <a:pPr algn="just"/>
            <a:r>
              <a:rPr lang="en-US" dirty="0"/>
              <a:t>&lt;option value="France"&gt;            </a:t>
            </a:r>
          </a:p>
          <a:p>
            <a:pPr algn="just"/>
            <a:r>
              <a:rPr lang="en-US" dirty="0"/>
              <a:t>&lt;option value="Singapore"&gt;                </a:t>
            </a:r>
          </a:p>
          <a:p>
            <a:pPr algn="just"/>
            <a:r>
              <a:rPr lang="en-US" dirty="0"/>
              <a:t>&lt;option value="Thailand"&gt;                    </a:t>
            </a:r>
          </a:p>
          <a:p>
            <a:pPr algn="just"/>
            <a:r>
              <a:rPr lang="en-US" dirty="0"/>
              <a:t>&lt;option value="United Arab Emirates"&gt;                     </a:t>
            </a:r>
          </a:p>
          <a:p>
            <a:pPr algn="just"/>
            <a:r>
              <a:rPr lang="en-US" dirty="0"/>
              <a:t>&lt;option value="United States of America"&gt;&lt;/</a:t>
            </a:r>
            <a:r>
              <a:rPr lang="en-US" dirty="0" err="1"/>
              <a:t>datalist</a:t>
            </a:r>
            <a:r>
              <a:rPr lang="en-US" dirty="0"/>
              <a:t>&gt;</a:t>
            </a:r>
          </a:p>
          <a:p>
            <a:pPr algn="just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&lt;</a:t>
            </a:r>
            <a:r>
              <a:rPr lang="en-US" b="1" dirty="0" err="1"/>
              <a:t>datalist</a:t>
            </a:r>
            <a:r>
              <a:rPr lang="en-US" b="1" dirty="0"/>
              <a:t>&gt; element</a:t>
            </a:r>
            <a:endParaRPr 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562088" cy="2087562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Berlin Sans FB" pitchFamily="34" charset="0"/>
                <a:ea typeface="Arial Unicode MS" pitchFamily="34" charset="-128"/>
                <a:cs typeface="Arial Unicode MS" pitchFamily="34" charset="-128"/>
              </a:rPr>
              <a:t>The &lt;</a:t>
            </a:r>
            <a:r>
              <a:rPr lang="en-US" sz="2400" dirty="0" err="1">
                <a:effectLst/>
                <a:latin typeface="Berlin Sans FB" pitchFamily="34" charset="0"/>
                <a:ea typeface="Arial Unicode MS" pitchFamily="34" charset="-128"/>
                <a:cs typeface="Arial Unicode MS" pitchFamily="34" charset="-128"/>
              </a:rPr>
              <a:t>datalist</a:t>
            </a:r>
            <a:r>
              <a:rPr lang="en-US" sz="2400" dirty="0">
                <a:effectLst/>
                <a:latin typeface="Berlin Sans FB" pitchFamily="34" charset="0"/>
                <a:ea typeface="Arial Unicode MS" pitchFamily="34" charset="-128"/>
                <a:cs typeface="Arial Unicode MS" pitchFamily="34" charset="-128"/>
              </a:rPr>
              <a:t>&gt; tag the user can enter its own input and add that as an option with the help of the &lt;input&gt; element whereas the &lt;select&gt; tag doesn't provide this feature.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362200"/>
            <a:ext cx="457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714488" cy="4876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It </a:t>
            </a:r>
            <a:r>
              <a:rPr lang="en-US" dirty="0" err="1"/>
              <a:t>doesnot</a:t>
            </a:r>
            <a:r>
              <a:rPr lang="en-US" dirty="0"/>
              <a:t> usually require Authentication.</a:t>
            </a:r>
          </a:p>
          <a:p>
            <a:pPr algn="just"/>
            <a:r>
              <a:rPr lang="en-US" dirty="0"/>
              <a:t>But in the case of web based banking applications, email services, user names and passwords are required to be sent to the server.</a:t>
            </a:r>
          </a:p>
          <a:p>
            <a:pPr algn="just"/>
            <a:r>
              <a:rPr lang="en-US" dirty="0"/>
              <a:t>The information cannot be sent to the servers as plain text, due to security reasons.</a:t>
            </a:r>
          </a:p>
          <a:p>
            <a:pPr algn="just"/>
            <a:r>
              <a:rPr lang="en-US" dirty="0"/>
              <a:t>The hackers may steal information, if it is communicated and shared as a plain text.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Client (Browser) to Server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type –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a range slider, where the user can select input. </a:t>
            </a:r>
          </a:p>
          <a:p>
            <a:pPr lvl="0"/>
            <a:r>
              <a:rPr lang="en-US" dirty="0"/>
              <a:t>Volume: &lt;input type="range"/&gt;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272472"/>
            <a:ext cx="6096000" cy="160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Can be used to represent a scalar measurement within a known range.</a:t>
            </a:r>
          </a:p>
          <a:p>
            <a:pPr lvl="0" algn="just"/>
            <a:r>
              <a:rPr lang="en-US" dirty="0"/>
              <a:t>Disk usage: &lt;meter min="0" max="100" value="50"&gt;&lt;/meter&gt;</a:t>
            </a:r>
          </a:p>
          <a:p>
            <a:pPr algn="just">
              <a:buNone/>
            </a:pPr>
            <a:r>
              <a:rPr lang="en-US" b="1" dirty="0"/>
              <a:t> 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962400"/>
            <a:ext cx="647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8077200" cy="53340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Can be used to represent the progress of a task. </a:t>
            </a:r>
          </a:p>
          <a:p>
            <a:pPr lvl="0" algn="just"/>
            <a:r>
              <a:rPr lang="en-US" sz="2800" dirty="0"/>
              <a:t>Task completed: &lt;progress min="0" max="100" value="50"&gt;50 of 100&lt;/progress&gt;</a:t>
            </a:r>
          </a:p>
          <a:p>
            <a:pPr lvl="0" algn="just"/>
            <a:endParaRPr lang="en-US" sz="2800" dirty="0"/>
          </a:p>
          <a:p>
            <a:pPr lvl="0" algn="just"/>
            <a:endParaRPr lang="en-US" sz="2800" dirty="0"/>
          </a:p>
          <a:p>
            <a:pPr algn="just"/>
            <a:r>
              <a:rPr lang="en-US" sz="2800" b="1" dirty="0"/>
              <a:t>Note: </a:t>
            </a:r>
            <a:r>
              <a:rPr lang="en-US" sz="2800" dirty="0"/>
              <a:t>&lt;progress&gt; can be used to mark up the completion rate/degree of progress of an "in progress" task through a progress bar.</a:t>
            </a:r>
            <a:br>
              <a:rPr lang="en-US" sz="2800" dirty="0"/>
            </a:br>
            <a:r>
              <a:rPr lang="en-US" sz="2800" dirty="0"/>
              <a:t>Whereas, &lt;meter&gt; is used to represent a gauge or to represent a measurement in a known scale.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438400"/>
            <a:ext cx="5867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Output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7866888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Displays the output of user input.</a:t>
            </a:r>
          </a:p>
          <a:p>
            <a:r>
              <a:rPr lang="en-US" dirty="0"/>
              <a:t>For example, consider the below code snippet:</a:t>
            </a:r>
          </a:p>
          <a:p>
            <a:r>
              <a:rPr lang="en-US" dirty="0"/>
              <a:t>&lt;form </a:t>
            </a:r>
            <a:r>
              <a:rPr lang="en-US" dirty="0" err="1"/>
              <a:t>oninput</a:t>
            </a:r>
            <a:r>
              <a:rPr lang="en-US" dirty="0"/>
              <a:t>= "</a:t>
            </a:r>
            <a:r>
              <a:rPr lang="en-US" dirty="0" err="1"/>
              <a:t>result.value</a:t>
            </a:r>
            <a:r>
              <a:rPr lang="en-US" dirty="0"/>
              <a:t>=</a:t>
            </a:r>
            <a:r>
              <a:rPr lang="en-US" dirty="0" err="1"/>
              <a:t>parseInt</a:t>
            </a:r>
            <a:r>
              <a:rPr lang="en-US" dirty="0"/>
              <a:t>(</a:t>
            </a:r>
            <a:r>
              <a:rPr lang="en-US" dirty="0" err="1"/>
              <a:t>a.value</a:t>
            </a:r>
            <a:r>
              <a:rPr lang="en-US" dirty="0"/>
              <a:t>)+</a:t>
            </a:r>
            <a:r>
              <a:rPr lang="en-US" dirty="0" err="1"/>
              <a:t>parseInt</a:t>
            </a:r>
            <a:r>
              <a:rPr lang="en-US" dirty="0"/>
              <a:t>(</a:t>
            </a:r>
            <a:r>
              <a:rPr lang="en-US" dirty="0" err="1"/>
              <a:t>b.value</a:t>
            </a:r>
            <a:r>
              <a:rPr lang="en-US" dirty="0"/>
              <a:t>)"&gt; </a:t>
            </a:r>
          </a:p>
          <a:p>
            <a:r>
              <a:rPr lang="en-US" dirty="0"/>
              <a:t>&lt;input type="number" id="b" name="b" value="10" /&gt; +  </a:t>
            </a:r>
          </a:p>
          <a:p>
            <a:r>
              <a:rPr lang="en-US" dirty="0"/>
              <a:t>&lt;input type="number" id="a" name="a" value="10" /&gt; = </a:t>
            </a:r>
          </a:p>
          <a:p>
            <a:r>
              <a:rPr lang="en-US" dirty="0"/>
              <a:t>&lt;output name="result" for="a b"&gt;20&lt;/output&gt;&lt;/form&gt;</a:t>
            </a:r>
          </a:p>
          <a:p>
            <a:r>
              <a:rPr lang="en-US" dirty="0"/>
              <a:t>The '</a:t>
            </a:r>
            <a:r>
              <a:rPr lang="en-US" dirty="0" err="1"/>
              <a:t>oninput</a:t>
            </a:r>
            <a:r>
              <a:rPr lang="en-US" dirty="0"/>
              <a:t>' attribute carries the logic of generating the output, and the 'for' attribute of &lt;output&gt; tag specifies the control for which output has to be calculated.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953000"/>
            <a:ext cx="800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Input Elements :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715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Placeholder</a:t>
            </a:r>
          </a:p>
          <a:p>
            <a:pPr lvl="0"/>
            <a:r>
              <a:rPr lang="en-US" dirty="0"/>
              <a:t>Pattern</a:t>
            </a:r>
          </a:p>
          <a:p>
            <a:pPr lvl="0"/>
            <a:r>
              <a:rPr lang="en-US" dirty="0"/>
              <a:t>Min</a:t>
            </a:r>
          </a:p>
          <a:p>
            <a:pPr lvl="0"/>
            <a:r>
              <a:rPr lang="en-US" dirty="0"/>
              <a:t>Max</a:t>
            </a:r>
          </a:p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Required</a:t>
            </a:r>
          </a:p>
          <a:p>
            <a:pPr lvl="0"/>
            <a:r>
              <a:rPr lang="en-US" dirty="0"/>
              <a:t>Multiple</a:t>
            </a:r>
          </a:p>
          <a:p>
            <a:pPr lvl="0"/>
            <a:r>
              <a:rPr lang="en-US" dirty="0"/>
              <a:t>Form-override</a:t>
            </a:r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A disabled attribute can be used with any input type to restrict user interaction. </a:t>
            </a:r>
          </a:p>
          <a:p>
            <a:r>
              <a:rPr lang="en-US" dirty="0"/>
              <a:t>For example, a button can be made non-clickable, Checkbox can be made non-selectable. 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Placeholder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placeholder attribute specifies a value that appears in the textbox as below:</a:t>
            </a:r>
          </a:p>
          <a:p>
            <a:r>
              <a:rPr lang="en-US" dirty="0"/>
              <a:t>First name: &lt;input type="text" placeholder="Enter your first name"/&gt;  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886200"/>
            <a:ext cx="6858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714488" cy="54102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pattern attribute creates a custom pattern </a:t>
            </a:r>
            <a:r>
              <a:rPr lang="en-US" sz="2800" dirty="0" err="1"/>
              <a:t>validator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The value entered by the user is checked for validity against a specified pattern.</a:t>
            </a:r>
          </a:p>
          <a:p>
            <a:pPr algn="just"/>
            <a:r>
              <a:rPr lang="en-US" sz="2800" dirty="0"/>
              <a:t>If the user input value does not match with a specified pattern, an error message appears.</a:t>
            </a:r>
          </a:p>
          <a:p>
            <a:pPr algn="just"/>
            <a:r>
              <a:rPr lang="en-US" sz="2800" dirty="0"/>
              <a:t>Username: &lt;input type="text" </a:t>
            </a:r>
          </a:p>
          <a:p>
            <a:pPr algn="just">
              <a:buNone/>
            </a:pPr>
            <a:r>
              <a:rPr lang="en-US" sz="2800" dirty="0"/>
              <a:t>	pattern="[A-</a:t>
            </a:r>
            <a:r>
              <a:rPr lang="en-US" sz="2800" dirty="0" err="1"/>
              <a:t>Za</a:t>
            </a:r>
            <a:r>
              <a:rPr lang="en-US" sz="2800" dirty="0"/>
              <a:t>-z]"/&gt;  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724400"/>
            <a:ext cx="7162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Min, Max, and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714488" cy="54102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which are used only with range and number input types</a:t>
            </a:r>
          </a:p>
          <a:p>
            <a:pPr lvl="0"/>
            <a:r>
              <a:rPr lang="en-US" sz="2800" dirty="0"/>
              <a:t>min: Specifies a minimum acceptable value.</a:t>
            </a:r>
          </a:p>
          <a:p>
            <a:pPr lvl="0"/>
            <a:r>
              <a:rPr lang="en-US" sz="2800" dirty="0"/>
              <a:t>max: Specifies maximum acceptable value.</a:t>
            </a:r>
          </a:p>
          <a:p>
            <a:pPr lvl="0"/>
            <a:r>
              <a:rPr lang="en-US" sz="2800" dirty="0"/>
              <a:t>step: Specifies a difference of consecutive values when the user uses the range/number input element.</a:t>
            </a:r>
          </a:p>
          <a:p>
            <a:r>
              <a:rPr lang="en-US" sz="2800" dirty="0"/>
              <a:t>Job experience: &lt;input type="number" min="2" max="10" step="1"/&gt; </a:t>
            </a:r>
          </a:p>
          <a:p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5105401"/>
            <a:ext cx="655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3340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required attribute specifies that user input is a must. </a:t>
            </a:r>
          </a:p>
          <a:p>
            <a:pPr algn="just"/>
            <a:r>
              <a:rPr lang="en-US" sz="2800" dirty="0"/>
              <a:t>If the user does not enter any value, a default error message appears on the screen.</a:t>
            </a:r>
          </a:p>
          <a:p>
            <a:pPr lvl="0"/>
            <a:r>
              <a:rPr lang="en-US" sz="2800" dirty="0"/>
              <a:t>Username: &lt;input type="text" required/&gt; </a:t>
            </a:r>
          </a:p>
          <a:p>
            <a:pPr lvl="0"/>
            <a:r>
              <a:rPr lang="en-US" sz="2800" dirty="0"/>
              <a:t>Username: &lt;input type="password" required/&gt; 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886200"/>
            <a:ext cx="4876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638288" cy="5181600"/>
          </a:xfrm>
        </p:spPr>
        <p:txBody>
          <a:bodyPr/>
          <a:lstStyle/>
          <a:p>
            <a:r>
              <a:rPr lang="en-US" dirty="0"/>
              <a:t>The multiple attribute value allows the user to enter/select/upload more than one value.</a:t>
            </a:r>
          </a:p>
          <a:p>
            <a:pPr lvl="0"/>
            <a:r>
              <a:rPr lang="en-US" dirty="0"/>
              <a:t>&lt;input type="file" multiple/&gt;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352800"/>
            <a:ext cx="7467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4892" y="2133600"/>
            <a:ext cx="7958881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Client (Browser) to Server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Form-Override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334000"/>
          </a:xfrm>
        </p:spPr>
        <p:txBody>
          <a:bodyPr/>
          <a:lstStyle/>
          <a:p>
            <a:pPr algn="just"/>
            <a:r>
              <a:rPr lang="en-US" dirty="0"/>
              <a:t>The override attributes can be used to override the form-level built-in attribute functionalities using the submit/image input elements.</a:t>
            </a:r>
          </a:p>
          <a:p>
            <a:pPr algn="just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95400" y="3200400"/>
          <a:ext cx="7620000" cy="29048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/>
                        <a:t>Form-override attribute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/>
                        <a:t>Description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Formaction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Overrides the form action attribute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4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formnovalidate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Overrides the form novalidate attribute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Formmethod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Overrides the form method attribute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/>
                        <a:t>Formtarget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Overrides the form target attribute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533400"/>
            <a:ext cx="7714488" cy="5715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 the below example, you can observe that the default form submission method 'GET' has been overridden to the 'POST' method due to the usage of '</a:t>
            </a:r>
            <a:r>
              <a:rPr lang="en-US" dirty="0" err="1"/>
              <a:t>formmethod</a:t>
            </a:r>
            <a:r>
              <a:rPr lang="en-US" dirty="0"/>
              <a:t>' attribute in the submit input tag. </a:t>
            </a:r>
          </a:p>
          <a:p>
            <a:pPr lvl="0"/>
            <a:r>
              <a:rPr lang="en-US" sz="3000" dirty="0"/>
              <a:t>&lt;form method="GET" action=""&gt;</a:t>
            </a:r>
          </a:p>
          <a:p>
            <a:pPr lvl="0"/>
            <a:r>
              <a:rPr lang="en-US" sz="3000" dirty="0"/>
              <a:t>&lt;input type="submit" </a:t>
            </a:r>
            <a:r>
              <a:rPr lang="en-US" sz="3000" dirty="0" err="1"/>
              <a:t>formmethod</a:t>
            </a:r>
            <a:r>
              <a:rPr lang="en-US" sz="3000" dirty="0"/>
              <a:t>="POST"&gt;</a:t>
            </a:r>
          </a:p>
          <a:p>
            <a:pPr lvl="0"/>
            <a:r>
              <a:rPr lang="en-US" sz="3000" dirty="0"/>
              <a:t>&lt;/form&gt;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Need of </a:t>
            </a:r>
            <a:r>
              <a:rPr lang="en-US" b="1" dirty="0" err="1"/>
              <a:t>novalidate</a:t>
            </a:r>
            <a:r>
              <a:rPr lang="en-US" b="1" dirty="0"/>
              <a:t>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714488" cy="58674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To test the form's functionality we may want to temporarily by-pass in-built validations done by form input type elements. This can be done by </a:t>
            </a:r>
            <a:r>
              <a:rPr lang="en-US" dirty="0" err="1"/>
              <a:t>novalidate</a:t>
            </a:r>
            <a:r>
              <a:rPr lang="en-US" dirty="0"/>
              <a:t> attribute.</a:t>
            </a:r>
          </a:p>
          <a:p>
            <a:pPr algn="just"/>
            <a:r>
              <a:rPr lang="en-US" dirty="0"/>
              <a:t>For example, if we want to bypass an email validation, you can use the below code:</a:t>
            </a:r>
          </a:p>
          <a:p>
            <a:pPr marL="635000" indent="-282575" algn="just">
              <a:buNone/>
            </a:pPr>
            <a:r>
              <a:rPr lang="en-US" dirty="0"/>
              <a:t>&lt;form </a:t>
            </a:r>
            <a:r>
              <a:rPr lang="en-US" dirty="0" err="1"/>
              <a:t>novalidate</a:t>
            </a:r>
            <a:r>
              <a:rPr lang="en-US" dirty="0"/>
              <a:t> action='xyz.html'&gt;</a:t>
            </a:r>
          </a:p>
          <a:p>
            <a:pPr marL="635000" indent="-282575" algn="just">
              <a:buNone/>
            </a:pPr>
            <a:r>
              <a:rPr lang="en-US" dirty="0"/>
              <a:t>&lt;input type="email"/&gt;</a:t>
            </a:r>
          </a:p>
          <a:p>
            <a:pPr marL="635000" indent="-282575" algn="just">
              <a:buNone/>
            </a:pPr>
            <a:r>
              <a:rPr lang="en-US" dirty="0"/>
              <a:t>&lt;input type ="submit"&gt;</a:t>
            </a:r>
          </a:p>
          <a:p>
            <a:pPr marL="635000" indent="-282575" algn="just">
              <a:buNone/>
            </a:pPr>
            <a:r>
              <a:rPr lang="en-US" dirty="0"/>
              <a:t>&lt;/form&gt;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b="1" dirty="0" err="1"/>
              <a:t>iframe</a:t>
            </a:r>
            <a:r>
              <a:rPr lang="en-US" b="1" dirty="0"/>
              <a:t>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8077200" cy="55626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The HTML &lt;</a:t>
            </a:r>
            <a:r>
              <a:rPr lang="en-US" dirty="0" err="1"/>
              <a:t>iframe</a:t>
            </a:r>
            <a:r>
              <a:rPr lang="en-US" dirty="0"/>
              <a:t>&gt; tag specifies an inline frame.</a:t>
            </a:r>
          </a:p>
          <a:p>
            <a:pPr algn="just"/>
            <a:r>
              <a:rPr lang="en-US" dirty="0"/>
              <a:t>An inline frame is used to embed another document within the current HTML document.</a:t>
            </a:r>
          </a:p>
          <a:p>
            <a:pPr marL="282575" indent="-282575" algn="just"/>
            <a:r>
              <a:rPr lang="en-US" b="1" dirty="0"/>
              <a:t>Syntax: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iframe</a:t>
            </a:r>
            <a:r>
              <a:rPr lang="en-US" b="1" dirty="0"/>
              <a:t> </a:t>
            </a:r>
            <a:r>
              <a:rPr lang="en-US" b="1" dirty="0" err="1"/>
              <a:t>src</a:t>
            </a:r>
            <a:r>
              <a:rPr lang="en-US" b="1" dirty="0"/>
              <a:t>="</a:t>
            </a:r>
            <a:r>
              <a:rPr lang="en-US" b="1" i="1" dirty="0" err="1"/>
              <a:t>url</a:t>
            </a:r>
            <a:r>
              <a:rPr lang="en-US" b="1" dirty="0"/>
              <a:t>" title="</a:t>
            </a:r>
            <a:r>
              <a:rPr lang="en-US" b="1" i="1" dirty="0"/>
              <a:t>description</a:t>
            </a:r>
            <a:r>
              <a:rPr lang="en-US" b="1" dirty="0"/>
              <a:t>"&gt;&lt;/</a:t>
            </a:r>
            <a:r>
              <a:rPr lang="en-US" b="1" dirty="0" err="1"/>
              <a:t>iframe</a:t>
            </a:r>
            <a:r>
              <a:rPr lang="en-US" b="1" dirty="0"/>
              <a:t>&gt;</a:t>
            </a:r>
          </a:p>
          <a:p>
            <a:pPr algn="just"/>
            <a:r>
              <a:rPr lang="en-US" b="1" dirty="0"/>
              <a:t>Tip:</a:t>
            </a:r>
            <a:r>
              <a:rPr lang="en-US" dirty="0"/>
              <a:t> It is a good practice to always include a title attribute for the &lt;</a:t>
            </a:r>
            <a:r>
              <a:rPr lang="en-US" dirty="0" err="1"/>
              <a:t>iframe</a:t>
            </a:r>
            <a:r>
              <a:rPr lang="en-US" dirty="0"/>
              <a:t>&gt;. This is used by screen readers to read out what the content of the </a:t>
            </a:r>
            <a:r>
              <a:rPr lang="en-US" dirty="0" err="1"/>
              <a:t>iframe</a:t>
            </a:r>
            <a:r>
              <a:rPr lang="en-US" dirty="0"/>
              <a:t> is.</a:t>
            </a:r>
          </a:p>
          <a:p>
            <a:pPr algn="just"/>
            <a:r>
              <a:rPr lang="en-US" b="1" u="sng" dirty="0" err="1"/>
              <a:t>Iframe</a:t>
            </a:r>
            <a:r>
              <a:rPr lang="en-US" b="1" u="sng" dirty="0"/>
              <a:t> - Set Height and Width</a:t>
            </a:r>
            <a:endParaRPr lang="en-US" b="1" dirty="0"/>
          </a:p>
          <a:p>
            <a:pPr algn="just"/>
            <a:r>
              <a:rPr lang="en-US" dirty="0"/>
              <a:t>Use the height and width attributes to specify the size of the </a:t>
            </a:r>
            <a:r>
              <a:rPr lang="en-US" dirty="0" err="1"/>
              <a:t>iframe</a:t>
            </a:r>
            <a:r>
              <a:rPr lang="en-US" dirty="0"/>
              <a:t>. The height and width are specified in pixels by default.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04800"/>
            <a:ext cx="7714488" cy="6096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Example</a:t>
            </a:r>
          </a:p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&lt;h2&gt;HTML </a:t>
            </a:r>
            <a:r>
              <a:rPr lang="en-US" dirty="0" err="1"/>
              <a:t>Iframes</a:t>
            </a:r>
            <a:r>
              <a:rPr lang="en-US" dirty="0"/>
              <a:t>&lt;/h2&gt;</a:t>
            </a:r>
          </a:p>
          <a:p>
            <a:r>
              <a:rPr lang="en-US" dirty="0"/>
              <a:t>&lt;p&gt;You can use the height and width attributes to specify the size of the </a:t>
            </a:r>
            <a:r>
              <a:rPr lang="en-US" dirty="0" err="1"/>
              <a:t>iframe</a:t>
            </a:r>
            <a:r>
              <a:rPr lang="en-US" dirty="0"/>
              <a:t>:&lt;/p&gt;</a:t>
            </a:r>
          </a:p>
          <a:p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="demo_iframe.htm" height="200" width="300" title="</a:t>
            </a:r>
            <a:r>
              <a:rPr lang="en-US" dirty="0" err="1"/>
              <a:t>IframeExample</a:t>
            </a:r>
            <a:r>
              <a:rPr lang="en-US" dirty="0"/>
              <a:t>"&gt;&lt;/</a:t>
            </a:r>
            <a:r>
              <a:rPr lang="en-US" dirty="0" err="1"/>
              <a:t>iframe</a:t>
            </a:r>
            <a:r>
              <a:rPr lang="en-US" dirty="0"/>
              <a:t>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85800"/>
            <a:ext cx="7010400" cy="312419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19200" y="3962400"/>
            <a:ext cx="7574280" cy="2667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you can add the style attribute and use the CSS height and width properties: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iframe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src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="demo_iframe.htm" style="height:200px;width:300px;" title="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Iframe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Example"&gt;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iframe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487362"/>
          </a:xfrm>
        </p:spPr>
        <p:txBody>
          <a:bodyPr>
            <a:normAutofit fontScale="90000"/>
          </a:bodyPr>
          <a:lstStyle/>
          <a:p>
            <a:r>
              <a:rPr lang="en-US" u="sng" dirty="0" err="1"/>
              <a:t>Iframe</a:t>
            </a:r>
            <a:r>
              <a:rPr lang="en-US" u="sng" dirty="0"/>
              <a:t> - Remove the Border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685800"/>
            <a:ext cx="7790688" cy="5562600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By default, an </a:t>
            </a:r>
            <a:r>
              <a:rPr lang="en-US" sz="2600" dirty="0" err="1"/>
              <a:t>iframe</a:t>
            </a:r>
            <a:r>
              <a:rPr lang="en-US" sz="2600" dirty="0"/>
              <a:t> has a border around it. To remove the border, add the style attribute and use the CSS border property:</a:t>
            </a:r>
          </a:p>
          <a:p>
            <a:pPr algn="just">
              <a:buNone/>
            </a:pPr>
            <a:r>
              <a:rPr lang="en-US" sz="2600" b="1" dirty="0"/>
              <a:t>Example</a:t>
            </a:r>
          </a:p>
          <a:p>
            <a:pPr algn="just"/>
            <a:r>
              <a:rPr lang="en-US" sz="2600" dirty="0"/>
              <a:t>&lt;</a:t>
            </a:r>
            <a:r>
              <a:rPr lang="en-US" sz="2600" dirty="0" err="1"/>
              <a:t>iframe</a:t>
            </a:r>
            <a:r>
              <a:rPr lang="en-US" sz="2600" dirty="0"/>
              <a:t> </a:t>
            </a:r>
            <a:r>
              <a:rPr lang="en-US" sz="2600" dirty="0" err="1"/>
              <a:t>src</a:t>
            </a:r>
            <a:r>
              <a:rPr lang="en-US" sz="2600" dirty="0"/>
              <a:t>="demo_iframe.htm" </a:t>
            </a:r>
          </a:p>
          <a:p>
            <a:pPr algn="just"/>
            <a:r>
              <a:rPr lang="en-US" sz="2600" dirty="0"/>
              <a:t>style="</a:t>
            </a:r>
            <a:r>
              <a:rPr lang="en-US" sz="2600" dirty="0" err="1"/>
              <a:t>border:none</a:t>
            </a:r>
            <a:r>
              <a:rPr lang="en-US" sz="2600" dirty="0"/>
              <a:t>;" title="</a:t>
            </a:r>
            <a:r>
              <a:rPr lang="en-US" sz="2600" dirty="0" err="1"/>
              <a:t>Iframe</a:t>
            </a:r>
            <a:r>
              <a:rPr lang="en-US" sz="2600" dirty="0"/>
              <a:t> Example"&gt;</a:t>
            </a:r>
          </a:p>
          <a:p>
            <a:pPr algn="just"/>
            <a:r>
              <a:rPr lang="en-US" sz="2600" dirty="0"/>
              <a:t>&lt;/</a:t>
            </a:r>
            <a:r>
              <a:rPr lang="en-US" sz="2600" dirty="0" err="1"/>
              <a:t>iframe</a:t>
            </a:r>
            <a:r>
              <a:rPr lang="en-US" sz="2600" dirty="0"/>
              <a:t>&gt;</a:t>
            </a:r>
          </a:p>
          <a:p>
            <a:pPr algn="just"/>
            <a:endParaRPr lang="en-US" sz="26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0"/>
            <a:ext cx="5791200" cy="304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04800"/>
            <a:ext cx="7714488" cy="5943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With CSS, you can also change the size, style and color of the </a:t>
            </a:r>
            <a:r>
              <a:rPr lang="en-US" sz="2800" dirty="0" err="1"/>
              <a:t>iframe's</a:t>
            </a:r>
            <a:r>
              <a:rPr lang="en-US" sz="2800" dirty="0"/>
              <a:t> border:</a:t>
            </a:r>
          </a:p>
          <a:p>
            <a:pPr algn="just">
              <a:buNone/>
            </a:pPr>
            <a:r>
              <a:rPr lang="en-US" sz="2800" b="1" dirty="0"/>
              <a:t>Example</a:t>
            </a:r>
          </a:p>
          <a:p>
            <a:pPr algn="just"/>
            <a:r>
              <a:rPr lang="en-US" sz="2800" dirty="0"/>
              <a:t>&lt;</a:t>
            </a:r>
            <a:r>
              <a:rPr lang="en-US" sz="2800" dirty="0" err="1"/>
              <a:t>iframe</a:t>
            </a:r>
            <a:r>
              <a:rPr lang="en-US" sz="2800" dirty="0"/>
              <a:t> </a:t>
            </a:r>
            <a:r>
              <a:rPr lang="en-US" sz="2800" dirty="0" err="1"/>
              <a:t>src</a:t>
            </a:r>
            <a:r>
              <a:rPr lang="en-US" sz="2800" dirty="0"/>
              <a:t>="demo_iframe.htm" </a:t>
            </a:r>
          </a:p>
          <a:p>
            <a:pPr algn="just"/>
            <a:r>
              <a:rPr lang="en-US" sz="2800" dirty="0"/>
              <a:t>style="border:2px solid red;" title="</a:t>
            </a:r>
            <a:r>
              <a:rPr lang="en-US" sz="2800" dirty="0" err="1"/>
              <a:t>Iframe</a:t>
            </a:r>
            <a:r>
              <a:rPr lang="en-US" sz="2800" dirty="0"/>
              <a:t> Example"&gt;&lt;/</a:t>
            </a:r>
            <a:r>
              <a:rPr lang="en-US" sz="2800" dirty="0" err="1"/>
              <a:t>iframe</a:t>
            </a:r>
            <a:r>
              <a:rPr lang="en-US" sz="2800" dirty="0"/>
              <a:t>&gt;</a:t>
            </a:r>
          </a:p>
          <a:p>
            <a:pPr algn="just"/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124200"/>
            <a:ext cx="6629400" cy="3505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b="1" u="sng" dirty="0" err="1"/>
              <a:t>Iframe</a:t>
            </a:r>
            <a:r>
              <a:rPr lang="en-US" b="1" u="sng" dirty="0"/>
              <a:t> - Target for a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715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An </a:t>
            </a:r>
            <a:r>
              <a:rPr lang="en-US" dirty="0" err="1"/>
              <a:t>iframe</a:t>
            </a:r>
            <a:r>
              <a:rPr lang="en-US" dirty="0"/>
              <a:t> can be used as the target frame for a link. The target attribute of the link must refer to the name attribute of the </a:t>
            </a:r>
            <a:r>
              <a:rPr lang="en-US" dirty="0" err="1"/>
              <a:t>iframe</a:t>
            </a:r>
            <a:r>
              <a:rPr lang="en-US" dirty="0"/>
              <a:t>:</a:t>
            </a:r>
          </a:p>
          <a:p>
            <a:pPr algn="just"/>
            <a:r>
              <a:rPr lang="en-US" b="1" dirty="0"/>
              <a:t>Example</a:t>
            </a:r>
          </a:p>
          <a:p>
            <a:pPr algn="just"/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="demo_iframe.htm" name="</a:t>
            </a:r>
            <a:r>
              <a:rPr lang="en-US" dirty="0" err="1"/>
              <a:t>iframe_a</a:t>
            </a:r>
            <a:r>
              <a:rPr lang="en-US" dirty="0"/>
              <a:t>" title="</a:t>
            </a:r>
            <a:r>
              <a:rPr lang="en-US" dirty="0" err="1"/>
              <a:t>Iframe</a:t>
            </a:r>
            <a:r>
              <a:rPr lang="en-US" dirty="0"/>
              <a:t> Example"&gt;&lt;/</a:t>
            </a:r>
            <a:r>
              <a:rPr lang="en-US" dirty="0" err="1"/>
              <a:t>iframe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&lt;p&gt;&lt;a </a:t>
            </a:r>
            <a:r>
              <a:rPr lang="en-US" dirty="0" err="1"/>
              <a:t>href</a:t>
            </a:r>
            <a:r>
              <a:rPr lang="en-US" dirty="0"/>
              <a:t>="https://www.w3schools.com" target="</a:t>
            </a:r>
            <a:r>
              <a:rPr lang="en-US" dirty="0" err="1"/>
              <a:t>iframe_a</a:t>
            </a:r>
            <a:r>
              <a:rPr lang="en-US" dirty="0"/>
              <a:t>"&gt;W3Schools.com&lt;/a&gt;&lt;/p&gt;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09600"/>
            <a:ext cx="7238999" cy="534802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762000"/>
          </a:xfrm>
        </p:spPr>
        <p:txBody>
          <a:bodyPr/>
          <a:lstStyle/>
          <a:p>
            <a:pPr algn="ctr"/>
            <a:r>
              <a:rPr lang="en-US" dirty="0"/>
              <a:t>Hardware Ports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19800" y="914400"/>
            <a:ext cx="2971800" cy="51816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These ports are used to connect external devices to the computer.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0"/>
            <a:ext cx="4724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762001"/>
            <a:ext cx="7467599" cy="51670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Frame element: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7150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To divide the web browser window into multiple sections where each section can be loaded separately.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A frameset tag is the collection of frames in the browser window. </a:t>
            </a:r>
          </a:p>
          <a:p>
            <a:pPr algn="just">
              <a:lnSpc>
                <a:spcPct val="110000"/>
              </a:lnSpc>
            </a:pPr>
            <a:r>
              <a:rPr lang="en-US" b="1" dirty="0"/>
              <a:t>Creating Frames</a:t>
            </a:r>
            <a:r>
              <a:rPr lang="en-US" dirty="0"/>
              <a:t>: Instead of using body tag, use frameset tag in HTML to use frames in web browser.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Not Supported in HTML5.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 &lt;frameset&gt; tag was used in HTML 4 to define a frameset.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0"/>
            <a:ext cx="7714488" cy="6248400"/>
          </a:xfrm>
        </p:spPr>
        <p:txBody>
          <a:bodyPr>
            <a:normAutofit/>
          </a:bodyPr>
          <a:lstStyle/>
          <a:p>
            <a:r>
              <a:rPr lang="en-US" sz="2600" dirty="0"/>
              <a:t>&lt;html&gt;</a:t>
            </a:r>
          </a:p>
          <a:p>
            <a:r>
              <a:rPr lang="en-US" sz="2600" dirty="0"/>
              <a:t>&lt;frameset rows="*,*"&gt;</a:t>
            </a:r>
          </a:p>
          <a:p>
            <a:r>
              <a:rPr lang="en-US" sz="2600" dirty="0"/>
              <a:t>&lt;frame </a:t>
            </a:r>
            <a:r>
              <a:rPr lang="en-US" sz="2600" dirty="0" err="1"/>
              <a:t>src</a:t>
            </a:r>
            <a:r>
              <a:rPr lang="en-US" sz="2600" dirty="0"/>
              <a:t>="iframe.html"&gt;</a:t>
            </a:r>
          </a:p>
          <a:p>
            <a:r>
              <a:rPr lang="en-US" sz="2600" dirty="0"/>
              <a:t>&lt;frame </a:t>
            </a:r>
            <a:r>
              <a:rPr lang="en-US" sz="2600" dirty="0" err="1"/>
              <a:t>src</a:t>
            </a:r>
            <a:r>
              <a:rPr lang="en-US" sz="2600" dirty="0"/>
              <a:t>="iframe1.html"&gt;</a:t>
            </a:r>
          </a:p>
          <a:p>
            <a:r>
              <a:rPr lang="en-US" sz="2600" dirty="0"/>
              <a:t>&lt;/frameset&gt;</a:t>
            </a:r>
          </a:p>
          <a:p>
            <a:r>
              <a:rPr lang="en-US" sz="2600" dirty="0"/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927285"/>
            <a:ext cx="7239000" cy="393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"/>
            <a:ext cx="7562088" cy="6096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&lt;html&gt;</a:t>
            </a:r>
          </a:p>
          <a:p>
            <a:pPr>
              <a:buNone/>
            </a:pPr>
            <a:r>
              <a:rPr lang="en-US" dirty="0"/>
              <a:t>&lt;frameset rows="*,*"&gt;</a:t>
            </a:r>
          </a:p>
          <a:p>
            <a:pPr>
              <a:buNone/>
            </a:pPr>
            <a:r>
              <a:rPr lang="en-US" dirty="0"/>
              <a:t>	&lt;frame </a:t>
            </a:r>
            <a:r>
              <a:rPr lang="en-US" dirty="0" err="1"/>
              <a:t>src</a:t>
            </a:r>
            <a:r>
              <a:rPr lang="en-US" dirty="0"/>
              <a:t>="iframe.html"&gt;</a:t>
            </a:r>
          </a:p>
          <a:p>
            <a:pPr>
              <a:buNone/>
            </a:pPr>
            <a:r>
              <a:rPr lang="en-US" dirty="0"/>
              <a:t>		&lt;frameset cols="20%,*,10%"&gt;</a:t>
            </a:r>
          </a:p>
          <a:p>
            <a:pPr>
              <a:buNone/>
            </a:pPr>
            <a:r>
              <a:rPr lang="en-US" dirty="0"/>
              <a:t>			&lt;frame </a:t>
            </a:r>
            <a:r>
              <a:rPr lang="en-US" dirty="0" err="1"/>
              <a:t>src</a:t>
            </a:r>
            <a:r>
              <a:rPr lang="en-US" dirty="0"/>
              <a:t>="unlist.html"&gt;</a:t>
            </a:r>
          </a:p>
          <a:p>
            <a:pPr>
              <a:buNone/>
            </a:pPr>
            <a:r>
              <a:rPr lang="en-US" dirty="0"/>
              <a:t>			&lt;frame </a:t>
            </a:r>
            <a:r>
              <a:rPr lang="en-US" dirty="0" err="1"/>
              <a:t>src</a:t>
            </a:r>
            <a:r>
              <a:rPr lang="en-US" dirty="0"/>
              <a:t>="tbl.html"&gt;</a:t>
            </a:r>
          </a:p>
          <a:p>
            <a:pPr>
              <a:buNone/>
            </a:pPr>
            <a:r>
              <a:rPr lang="en-US" dirty="0"/>
              <a:t>			&lt;frame </a:t>
            </a:r>
            <a:r>
              <a:rPr lang="en-US" dirty="0" err="1"/>
              <a:t>src</a:t>
            </a:r>
            <a:r>
              <a:rPr lang="en-US" dirty="0"/>
              <a:t>="links.html"&gt;</a:t>
            </a:r>
          </a:p>
          <a:p>
            <a:pPr>
              <a:buNone/>
            </a:pPr>
            <a:r>
              <a:rPr lang="en-US" dirty="0"/>
              <a:t>		&lt;/frameset&gt;</a:t>
            </a:r>
          </a:p>
          <a:p>
            <a:pPr>
              <a:buNone/>
            </a:pPr>
            <a:r>
              <a:rPr lang="en-US" dirty="0"/>
              <a:t>	&lt;frame </a:t>
            </a:r>
            <a:r>
              <a:rPr lang="en-US" dirty="0" err="1"/>
              <a:t>src</a:t>
            </a:r>
            <a:r>
              <a:rPr lang="en-US" dirty="0"/>
              <a:t>="iframe1.html"&gt;</a:t>
            </a:r>
          </a:p>
          <a:p>
            <a:pPr>
              <a:buNone/>
            </a:pPr>
            <a:r>
              <a:rPr lang="en-US" dirty="0"/>
              <a:t>&lt;/frameset&gt;</a:t>
            </a:r>
          </a:p>
          <a:p>
            <a:pPr>
              <a:buNone/>
            </a:pPr>
            <a:r>
              <a:rPr lang="en-US" dirty="0"/>
              <a:t>&lt;/html&gt;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49808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HTML5 - SVG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790688" cy="5486400"/>
          </a:xfrm>
        </p:spPr>
        <p:txBody>
          <a:bodyPr>
            <a:normAutofit lnSpcReduction="10000"/>
          </a:bodyPr>
          <a:lstStyle/>
          <a:p>
            <a:pPr lvl="0" algn="just">
              <a:lnSpc>
                <a:spcPct val="150000"/>
              </a:lnSpc>
            </a:pPr>
            <a:r>
              <a:rPr lang="en-US" dirty="0"/>
              <a:t>SVG stands for Scalable Vector Graphics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Defines the graphics in XML format.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Every element and every attribute in SVG files can be animated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SVG is a W3C recommendation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SVG integrates with other W3C standards such as the DOM and XSL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498080" cy="4800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SVG is mostly useful for vector type diagrams like Pie charts, Two-dimensional graphs in an X,Y coordinate system etc.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49808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HTML5 - SVG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SVG Advantages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714488" cy="5638800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60000"/>
              </a:lnSpc>
            </a:pPr>
            <a:r>
              <a:rPr lang="en-US" dirty="0"/>
              <a:t>SVG images can be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created and edited with any text editor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searched, indexed, scripted, and compressed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printed with high quality at any resolution</a:t>
            </a:r>
          </a:p>
          <a:p>
            <a:pPr lvl="0" algn="just">
              <a:lnSpc>
                <a:spcPct val="160000"/>
              </a:lnSpc>
            </a:pPr>
            <a:r>
              <a:rPr lang="en-US" dirty="0" err="1"/>
              <a:t>zoomable</a:t>
            </a:r>
            <a:endParaRPr lang="en-US" dirty="0"/>
          </a:p>
          <a:p>
            <a:pPr lvl="0" algn="just">
              <a:lnSpc>
                <a:spcPct val="160000"/>
              </a:lnSpc>
            </a:pPr>
            <a:r>
              <a:rPr lang="en-US" dirty="0"/>
              <a:t>SVG graphics do NOT lose any quality if they are zoomed or resized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SVG is an open standard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Circle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714488" cy="563880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The &lt;circle&gt; element is used to create a circle.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An SVG image begins with an &lt;</a:t>
            </a:r>
            <a:r>
              <a:rPr lang="en-US" dirty="0" err="1"/>
              <a:t>svg</a:t>
            </a:r>
            <a:r>
              <a:rPr lang="en-US" dirty="0"/>
              <a:t>&gt; element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The width and height attributes of the &lt;</a:t>
            </a:r>
            <a:r>
              <a:rPr lang="en-US" dirty="0" err="1"/>
              <a:t>svg</a:t>
            </a:r>
            <a:r>
              <a:rPr lang="en-US" dirty="0"/>
              <a:t>&gt; element define the width and height of the SVG image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The </a:t>
            </a:r>
            <a:r>
              <a:rPr lang="en-US" dirty="0" err="1"/>
              <a:t>cx</a:t>
            </a:r>
            <a:r>
              <a:rPr lang="en-US" dirty="0"/>
              <a:t> and cy attributes define the x and y coordinates of the center of the circle. If </a:t>
            </a:r>
            <a:r>
              <a:rPr lang="en-US" dirty="0" err="1"/>
              <a:t>cx</a:t>
            </a:r>
            <a:r>
              <a:rPr lang="en-US" dirty="0"/>
              <a:t> and cy are omitted, the circle's center is set to (0,0)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715000"/>
          </a:xfrm>
        </p:spPr>
        <p:txBody>
          <a:bodyPr>
            <a:normAutofit/>
          </a:bodyPr>
          <a:lstStyle/>
          <a:p>
            <a:pPr lvl="0" algn="just">
              <a:lnSpc>
                <a:spcPct val="160000"/>
              </a:lnSpc>
            </a:pPr>
            <a:r>
              <a:rPr lang="en-US" dirty="0"/>
              <a:t>The r attribute defines the radius of the circle.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The stroke and stroke-width attributes control how the outline of a shape appears. 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The fill attribute refers to the color inside the circle.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Circle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638288" cy="50292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These are used to connect a client computer to a server to access its services like HTTP, FTP, SMTP etc.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software ports are given unique numbers.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These are used to identify the different services like e-mail, file transfer etc.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914400"/>
            <a:ext cx="7498080" cy="548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height="700" width="800"&gt;</a:t>
            </a:r>
          </a:p>
          <a:p>
            <a:pPr marL="509588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&lt;circle </a:t>
            </a:r>
            <a:r>
              <a:rPr lang="en-US" dirty="0" err="1">
                <a:solidFill>
                  <a:srgbClr val="C00000"/>
                </a:solidFill>
              </a:rPr>
              <a:t>cx</a:t>
            </a:r>
            <a:r>
              <a:rPr lang="en-US" dirty="0">
                <a:solidFill>
                  <a:srgbClr val="C00000"/>
                </a:solidFill>
              </a:rPr>
              <a:t>="70" cy="70" r="40" stroke="blue" stroke-width="10" fill="yellow" /&gt;</a:t>
            </a:r>
          </a:p>
          <a:p>
            <a:pPr marL="509588" indent="0">
              <a:lnSpc>
                <a:spcPct val="150000"/>
              </a:lnSpc>
              <a:buNone/>
            </a:pPr>
            <a:r>
              <a:rPr lang="en-US" dirty="0"/>
              <a:t>Sorry, your browser does not support inline SVG.  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 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Circle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Circle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716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Rectangle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72400" cy="5562600"/>
          </a:xfrm>
        </p:spPr>
        <p:txBody>
          <a:bodyPr/>
          <a:lstStyle/>
          <a:p>
            <a:pPr marL="365125" indent="-139700">
              <a:lnSpc>
                <a:spcPct val="150000"/>
              </a:lnSpc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height="800" width="800"&gt;</a:t>
            </a:r>
          </a:p>
          <a:p>
            <a:pPr marL="688975" indent="-223838">
              <a:lnSpc>
                <a:spcPct val="150000"/>
              </a:lnSpc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7030A0"/>
                </a:solidFill>
              </a:rPr>
              <a:t>&lt;</a:t>
            </a:r>
            <a:r>
              <a:rPr lang="en-US" dirty="0" err="1">
                <a:solidFill>
                  <a:srgbClr val="7030A0"/>
                </a:solidFill>
              </a:rPr>
              <a:t>rect</a:t>
            </a:r>
            <a:r>
              <a:rPr lang="en-US" dirty="0">
                <a:solidFill>
                  <a:srgbClr val="7030A0"/>
                </a:solidFill>
              </a:rPr>
              <a:t> height="200" width="100" stroke="green" stroke-width="10" fill="yellow" /&gt;</a:t>
            </a:r>
          </a:p>
          <a:p>
            <a:pPr marL="365125" indent="-139700">
              <a:lnSpc>
                <a:spcPct val="150000"/>
              </a:lnSpc>
              <a:buNone/>
            </a:pPr>
            <a:r>
              <a:rPr lang="en-US" dirty="0"/>
              <a:t>  Sorry, your browser does not support inline SVG.  </a:t>
            </a:r>
          </a:p>
          <a:p>
            <a:pPr marL="365125" indent="-139700">
              <a:lnSpc>
                <a:spcPct val="150000"/>
              </a:lnSpc>
              <a:buNone/>
            </a:pPr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447800"/>
            <a:ext cx="6019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Rectangle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8001000" cy="563880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HTML5 draw a line using &lt;line&gt; tag –</a:t>
            </a:r>
          </a:p>
          <a:p>
            <a:pPr marL="854075" lvl="0" indent="-223838" algn="just">
              <a:lnSpc>
                <a:spcPct val="150000"/>
              </a:lnSpc>
            </a:pPr>
            <a:r>
              <a:rPr lang="en-US" dirty="0"/>
              <a:t>The x1 attribute defines the start of the line on the x-axis</a:t>
            </a:r>
          </a:p>
          <a:p>
            <a:pPr marL="854075" lvl="0" indent="-223838" algn="just">
              <a:lnSpc>
                <a:spcPct val="150000"/>
              </a:lnSpc>
            </a:pPr>
            <a:r>
              <a:rPr lang="en-US" dirty="0"/>
              <a:t>The y1 attribute defines the start of the line on the y-axis</a:t>
            </a:r>
          </a:p>
          <a:p>
            <a:pPr marL="854075" lvl="0" indent="-223838" algn="just">
              <a:lnSpc>
                <a:spcPct val="150000"/>
              </a:lnSpc>
            </a:pPr>
            <a:r>
              <a:rPr lang="en-US" dirty="0"/>
              <a:t>The x2 attribute defines the end of the line on the x-axis</a:t>
            </a:r>
          </a:p>
          <a:p>
            <a:pPr marL="854075" lvl="0" indent="-223838" algn="just">
              <a:lnSpc>
                <a:spcPct val="150000"/>
              </a:lnSpc>
            </a:pPr>
            <a:r>
              <a:rPr lang="en-US" dirty="0"/>
              <a:t>The y2 attribute defines the end of the line on the y-axis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5626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height="800" width="800"&gt;</a:t>
            </a:r>
          </a:p>
          <a:p>
            <a:pPr marL="749300" indent="-239713">
              <a:lnSpc>
                <a:spcPct val="150000"/>
              </a:lnSpc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&lt;line x1="10" y1="10" x2="140" y2="170" stroke="green" stroke-width="2" fill="yellow" /&gt;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  Sorry, your browser does not support inline SVG.  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 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Line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143000"/>
            <a:ext cx="5486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Line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Ellipse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48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 &lt;ellipse&gt; element is used to create an ellipse.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 ellipse is closely related to a circle. The difference is that an ellipse has an x and a y radius that differs from each other, while a circle has equal x and y radius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6388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height="140" width="500"&gt;</a:t>
            </a:r>
          </a:p>
          <a:p>
            <a:pPr marL="919163" indent="-230188">
              <a:lnSpc>
                <a:spcPct val="150000"/>
              </a:lnSpc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&lt;ellipse </a:t>
            </a:r>
            <a:r>
              <a:rPr lang="en-US" dirty="0" err="1">
                <a:solidFill>
                  <a:srgbClr val="C00000"/>
                </a:solidFill>
              </a:rPr>
              <a:t>cx</a:t>
            </a:r>
            <a:r>
              <a:rPr lang="en-US" dirty="0">
                <a:solidFill>
                  <a:srgbClr val="C00000"/>
                </a:solidFill>
              </a:rPr>
              <a:t>="120" cy="60" </a:t>
            </a:r>
            <a:r>
              <a:rPr lang="en-US" dirty="0" err="1">
                <a:solidFill>
                  <a:srgbClr val="C00000"/>
                </a:solidFill>
              </a:rPr>
              <a:t>rx</a:t>
            </a:r>
            <a:r>
              <a:rPr lang="en-US" dirty="0">
                <a:solidFill>
                  <a:srgbClr val="C00000"/>
                </a:solidFill>
              </a:rPr>
              <a:t>="70" </a:t>
            </a:r>
            <a:r>
              <a:rPr lang="en-US" dirty="0" err="1">
                <a:solidFill>
                  <a:srgbClr val="C00000"/>
                </a:solidFill>
              </a:rPr>
              <a:t>ry</a:t>
            </a:r>
            <a:r>
              <a:rPr lang="en-US" dirty="0">
                <a:solidFill>
                  <a:srgbClr val="C00000"/>
                </a:solidFill>
              </a:rPr>
              <a:t>="40" style="</a:t>
            </a:r>
            <a:r>
              <a:rPr lang="en-US" dirty="0" err="1">
                <a:solidFill>
                  <a:srgbClr val="C00000"/>
                </a:solidFill>
              </a:rPr>
              <a:t>fill:yellow</a:t>
            </a:r>
            <a:r>
              <a:rPr lang="en-US" dirty="0">
                <a:solidFill>
                  <a:srgbClr val="C00000"/>
                </a:solidFill>
              </a:rPr>
              <a:t>; stroke:purple;stroke-width:2" /&gt;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Ellipse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447800"/>
            <a:ext cx="624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Ellipse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Port number is a 16-bit number which when added to a computers IP address/ URL, can be used for communicating with the particular service available on that server.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038599"/>
            <a:ext cx="5867400" cy="21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Polygon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72400" cy="57150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The &lt;polygon&gt; element is used to create a graphic that contains at least three sides.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Polygons are made of straight lines, and the shape is "closed" (all the lines connect up).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Polygon comes from Greek. "Poly" means "many" and "</a:t>
            </a:r>
            <a:r>
              <a:rPr lang="en-US" dirty="0" err="1"/>
              <a:t>gon</a:t>
            </a:r>
            <a:r>
              <a:rPr lang="en-US" dirty="0"/>
              <a:t>" means "angle".</a:t>
            </a:r>
          </a:p>
          <a:p>
            <a:pPr lvl="0" algn="just">
              <a:lnSpc>
                <a:spcPct val="160000"/>
              </a:lnSpc>
            </a:pPr>
            <a:r>
              <a:rPr lang="en-US" dirty="0"/>
              <a:t>The points attribute defines the x and y coordinates for each corner of the polygon</a:t>
            </a:r>
          </a:p>
          <a:p>
            <a:pPr algn="just">
              <a:lnSpc>
                <a:spcPct val="16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914400"/>
            <a:ext cx="7498080" cy="53340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height="210" width="500"&gt;</a:t>
            </a:r>
          </a:p>
          <a:p>
            <a:pPr marL="574675" indent="-230188">
              <a:lnSpc>
                <a:spcPct val="150000"/>
              </a:lnSpc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&lt;polygon points="200,10 250,190 160,210" style="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fill:lime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 stroke:purple;stroke-width:1" /&gt;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Polygon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95400"/>
            <a:ext cx="5791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HTML5 − SVG Polygon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209800"/>
            <a:ext cx="6260592" cy="175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9600" dirty="0"/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7508497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685800"/>
            <a:ext cx="7790688" cy="5562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We rely on different websites for different purposes like:</a:t>
            </a:r>
          </a:p>
          <a:p>
            <a:pPr marL="1203325" indent="-282575" algn="just">
              <a:lnSpc>
                <a:spcPct val="150000"/>
              </a:lnSpc>
            </a:pPr>
            <a:r>
              <a:rPr lang="en-US" dirty="0"/>
              <a:t>Submitting online applications</a:t>
            </a:r>
          </a:p>
          <a:p>
            <a:pPr marL="1203325" indent="-282575" algn="just">
              <a:lnSpc>
                <a:spcPct val="150000"/>
              </a:lnSpc>
            </a:pPr>
            <a:r>
              <a:rPr lang="en-US" dirty="0"/>
              <a:t>Viewing web content</a:t>
            </a:r>
          </a:p>
          <a:p>
            <a:pPr marL="1203325" indent="-282575" algn="just">
              <a:lnSpc>
                <a:spcPct val="150000"/>
              </a:lnSpc>
            </a:pPr>
            <a:r>
              <a:rPr lang="en-US" dirty="0"/>
              <a:t>Watching movies</a:t>
            </a:r>
          </a:p>
          <a:p>
            <a:pPr marL="1203325" indent="-282575" algn="just">
              <a:lnSpc>
                <a:spcPct val="150000"/>
              </a:lnSpc>
            </a:pPr>
            <a:r>
              <a:rPr lang="en-US" dirty="0"/>
              <a:t>Online shopping</a:t>
            </a:r>
          </a:p>
          <a:p>
            <a:pPr marL="1203325" indent="-282575" algn="just">
              <a:lnSpc>
                <a:spcPct val="150000"/>
              </a:lnSpc>
            </a:pPr>
            <a:r>
              <a:rPr lang="en-US" dirty="0"/>
              <a:t>Online Banking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DNS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runs a special purpose networking software that contains a database of domain names and IP Addresses.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200400"/>
            <a:ext cx="3505200" cy="332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609600"/>
            <a:ext cx="7261988" cy="580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Uniform Resource 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URL </a:t>
            </a:r>
            <a:r>
              <a:rPr lang="en-US" dirty="0"/>
              <a:t>uniquely identifies the particular resource in the internet. It has the following components:</a:t>
            </a:r>
          </a:p>
          <a:p>
            <a:r>
              <a:rPr lang="en-US" b="1" dirty="0"/>
              <a:t>Protocol://host:port/path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733800"/>
            <a:ext cx="764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Hyper Text Markup Language is used to design web pages.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defines the meaning and structure of web content.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consists of tags and attributes used to format web pages.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Static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676400"/>
            <a:ext cx="7174992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Web pages that remain the same all the time until their code is changed manually.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is created using HTML.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 web pages that contain server side code which creates a web page each time it is accessed.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Program code that runs on the server is called server side code.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Ex: PHP, ASP, JSP etc.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most widely used language to write web pages.</a:t>
            </a:r>
          </a:p>
          <a:p>
            <a:pPr algn="just"/>
            <a:r>
              <a:rPr lang="en-US" dirty="0"/>
              <a:t>It is not a programming language.</a:t>
            </a:r>
          </a:p>
          <a:p>
            <a:pPr algn="just"/>
            <a:r>
              <a:rPr lang="en-US" dirty="0"/>
              <a:t>It is not a case sensitive language.</a:t>
            </a:r>
          </a:p>
          <a:p>
            <a:pPr algn="just"/>
            <a:r>
              <a:rPr lang="en-US" dirty="0"/>
              <a:t>Each HTML file is a plain text that defines a set of commands for creating hypertext documents. These commands are known as HTML Tags.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4965192" cy="480060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Developed by Tim </a:t>
            </a:r>
            <a:r>
              <a:rPr lang="en-US" dirty="0" err="1"/>
              <a:t>Berners</a:t>
            </a:r>
            <a:r>
              <a:rPr lang="en-US" dirty="0"/>
              <a:t> Lee, in 1980 at CERN, a European Particle Physics Laboratory.</a:t>
            </a:r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1981200"/>
            <a:ext cx="212078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HTML files must be saved with .</a:t>
            </a:r>
            <a:r>
              <a:rPr lang="en-US" dirty="0" err="1"/>
              <a:t>htm</a:t>
            </a:r>
            <a:r>
              <a:rPr lang="en-US" dirty="0"/>
              <a:t> or .html extension.</a:t>
            </a:r>
          </a:p>
          <a:p>
            <a:r>
              <a:rPr lang="en-US" dirty="0"/>
              <a:t>HTML pages are viewed with the help of web browsers.</a:t>
            </a:r>
          </a:p>
          <a:p>
            <a:r>
              <a:rPr lang="en-US" dirty="0"/>
              <a:t>Popular web browsers are:</a:t>
            </a:r>
          </a:p>
          <a:p>
            <a:r>
              <a:rPr lang="en-US" dirty="0"/>
              <a:t>Microsoft Internet Explorer/Edge</a:t>
            </a:r>
          </a:p>
          <a:p>
            <a:r>
              <a:rPr lang="en-US" dirty="0"/>
              <a:t>Google Chrome</a:t>
            </a:r>
          </a:p>
          <a:p>
            <a:r>
              <a:rPr lang="en-US" dirty="0"/>
              <a:t>Mozilla Firefox</a:t>
            </a:r>
          </a:p>
          <a:p>
            <a:r>
              <a:rPr lang="en-US" dirty="0"/>
              <a:t>Opera..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Tags are generally classified into two types:</a:t>
            </a:r>
          </a:p>
          <a:p>
            <a:r>
              <a:rPr lang="en-US" dirty="0"/>
              <a:t>Container tag</a:t>
            </a:r>
          </a:p>
          <a:p>
            <a:r>
              <a:rPr lang="en-US" dirty="0"/>
              <a:t>Empty tag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2400"/>
            <a:ext cx="7866888" cy="6477000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3333FF"/>
                </a:solidFill>
              </a:rPr>
              <a:t>World Wide Web:</a:t>
            </a:r>
          </a:p>
          <a:p>
            <a:pPr algn="just"/>
            <a:r>
              <a:rPr lang="en-US" sz="2800" dirty="0"/>
              <a:t>WWW is a collection of web documents and resources, which can be accessible over internet. </a:t>
            </a:r>
          </a:p>
          <a:p>
            <a:pPr algn="just"/>
            <a:r>
              <a:rPr lang="en-US" b="1" dirty="0">
                <a:solidFill>
                  <a:srgbClr val="3333FF"/>
                </a:solidFill>
              </a:rPr>
              <a:t>Internet:</a:t>
            </a:r>
          </a:p>
          <a:p>
            <a:pPr algn="just"/>
            <a:r>
              <a:rPr lang="en-US" sz="2800" dirty="0"/>
              <a:t>An internet is a network of devices, connected to each other in order to share information.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276600"/>
            <a:ext cx="6019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pPr algn="ctr"/>
            <a:r>
              <a:rPr lang="en-US" dirty="0"/>
              <a:t>Container tag or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7714488" cy="54102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This type of HTML tag or elements require pair of tags i.e. a starting tag as well as an ending tag.</a:t>
            </a:r>
          </a:p>
          <a:p>
            <a:pPr marL="1039813" indent="-282575" algn="just">
              <a:lnSpc>
                <a:spcPct val="150000"/>
              </a:lnSpc>
            </a:pPr>
            <a:r>
              <a:rPr lang="en-US" dirty="0"/>
              <a:t>&lt;html&gt;…..&lt;/html&gt;</a:t>
            </a:r>
          </a:p>
          <a:p>
            <a:pPr marL="1039813" indent="-282575" algn="just">
              <a:lnSpc>
                <a:spcPct val="150000"/>
              </a:lnSpc>
            </a:pPr>
            <a:r>
              <a:rPr lang="en-US" dirty="0"/>
              <a:t>&lt;head&gt;…..&lt;/head&gt;</a:t>
            </a:r>
          </a:p>
          <a:p>
            <a:pPr marL="1039813" indent="-282575" algn="just">
              <a:lnSpc>
                <a:spcPct val="150000"/>
              </a:lnSpc>
            </a:pPr>
            <a:r>
              <a:rPr lang="en-US" dirty="0"/>
              <a:t>&lt;title&gt;…...&lt;/title&gt;</a:t>
            </a:r>
          </a:p>
          <a:p>
            <a:pPr marL="1039813" indent="-282575" algn="just">
              <a:lnSpc>
                <a:spcPct val="150000"/>
              </a:lnSpc>
            </a:pPr>
            <a:r>
              <a:rPr lang="en-US" dirty="0"/>
              <a:t>&lt;body&gt;…..&lt;/body&gt;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Empty tag/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This type of tag just requires a starting tag not an ending tag.</a:t>
            </a:r>
          </a:p>
          <a:p>
            <a:pPr marL="979488" indent="-282575" algn="just">
              <a:lnSpc>
                <a:spcPct val="150000"/>
              </a:lnSpc>
            </a:pP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marL="979488" indent="-282575" algn="just">
              <a:lnSpc>
                <a:spcPct val="150000"/>
              </a:lnSpc>
            </a:pPr>
            <a:r>
              <a:rPr lang="en-US" dirty="0"/>
              <a:t>&lt;frame&gt;</a:t>
            </a:r>
          </a:p>
          <a:p>
            <a:pPr marL="979488" indent="-282575" algn="just">
              <a:lnSpc>
                <a:spcPct val="150000"/>
              </a:lnSpc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pPr marL="979488" indent="-282575" algn="just">
              <a:lnSpc>
                <a:spcPct val="150000"/>
              </a:lnSpc>
            </a:pPr>
            <a:r>
              <a:rPr lang="en-US" dirty="0"/>
              <a:t>&lt;hr&gt; etc..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400"/>
            <a:ext cx="7562088" cy="533400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An attribute is a special word used to provide an additional information to the tag such as color, alignment, background etc..</a:t>
            </a:r>
          </a:p>
          <a:p>
            <a:pPr marL="1039813" indent="-282575" algn="just">
              <a:lnSpc>
                <a:spcPct val="160000"/>
              </a:lnSpc>
            </a:pPr>
            <a:r>
              <a:rPr lang="en-US" dirty="0" err="1"/>
              <a:t>bgcolor</a:t>
            </a:r>
            <a:endParaRPr lang="en-US" dirty="0"/>
          </a:p>
          <a:p>
            <a:pPr marL="1039813" indent="-282575" algn="just">
              <a:lnSpc>
                <a:spcPct val="160000"/>
              </a:lnSpc>
            </a:pPr>
            <a:r>
              <a:rPr lang="en-US" dirty="0"/>
              <a:t>background</a:t>
            </a:r>
          </a:p>
          <a:p>
            <a:pPr marL="1039813" indent="-282575" algn="just">
              <a:lnSpc>
                <a:spcPct val="160000"/>
              </a:lnSpc>
            </a:pPr>
            <a:r>
              <a:rPr lang="en-US" dirty="0"/>
              <a:t>alignment</a:t>
            </a:r>
          </a:p>
          <a:p>
            <a:pPr marL="1039813" indent="-282575" algn="just">
              <a:lnSpc>
                <a:spcPct val="160000"/>
              </a:lnSpc>
            </a:pPr>
            <a:r>
              <a:rPr lang="en-US" dirty="0" err="1"/>
              <a:t>src</a:t>
            </a:r>
            <a:endParaRPr lang="en-US" dirty="0"/>
          </a:p>
          <a:p>
            <a:pPr marL="1039813" indent="-282575" algn="just">
              <a:lnSpc>
                <a:spcPct val="160000"/>
              </a:lnSpc>
            </a:pPr>
            <a:r>
              <a:rPr lang="en-US" dirty="0"/>
              <a:t>type etc..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HTML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752600"/>
            <a:ext cx="3200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295400"/>
            <a:ext cx="423080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799" y="228600"/>
            <a:ext cx="799218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57200"/>
            <a:ext cx="8077200" cy="548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799"/>
            <a:ext cx="8077200" cy="59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618" y="1066800"/>
            <a:ext cx="7917848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0"/>
            <a:ext cx="801704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799763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609600"/>
            <a:ext cx="7638288" cy="5638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3333FF"/>
                </a:solidFill>
              </a:rPr>
              <a:t>Website</a:t>
            </a:r>
            <a:r>
              <a:rPr lang="en-US" dirty="0"/>
              <a:t> is a collection of web pages.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66"/>
                </a:solidFill>
              </a:rPr>
              <a:t>Web page </a:t>
            </a:r>
            <a:r>
              <a:rPr lang="en-US" dirty="0"/>
              <a:t>may contain text, graphics, sounds, animations and movies.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Web pages are designed using HTML (Hyper Text Markup Language).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HTML is a language of Internet.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117" y="609600"/>
            <a:ext cx="807288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90600"/>
            <a:ext cx="8001000" cy="506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533400"/>
            <a:ext cx="811249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914400"/>
            <a:ext cx="793087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66"/>
                </a:solidFill>
              </a:rPr>
              <a:t>Formatting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762000"/>
            <a:ext cx="7714488" cy="548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Used for formatting the text contents in the body section of the HTML document.</a:t>
            </a:r>
          </a:p>
          <a:p>
            <a:pPr marL="596646" indent="-514350" algn="just">
              <a:lnSpc>
                <a:spcPct val="150000"/>
              </a:lnSpc>
              <a:buClr>
                <a:srgbClr val="3333FF"/>
              </a:buClr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Heading Tags: (H1 to H6)</a:t>
            </a:r>
          </a:p>
          <a:p>
            <a:pPr marL="596646" indent="-514350" algn="just">
              <a:lnSpc>
                <a:spcPct val="150000"/>
              </a:lnSpc>
              <a:buNone/>
            </a:pPr>
            <a:r>
              <a:rPr lang="en-US" dirty="0"/>
              <a:t>	Main attribute for this tag is align. Possible values are: left, right, center.</a:t>
            </a:r>
          </a:p>
          <a:p>
            <a:pPr marL="596646" indent="-514350" algn="just">
              <a:lnSpc>
                <a:spcPct val="150000"/>
              </a:lnSpc>
              <a:buNone/>
            </a:pPr>
            <a:r>
              <a:rPr lang="en-US" dirty="0"/>
              <a:t>	Ex: &lt;h1 align=“center”&gt;Heading1&lt;/h1&gt;</a:t>
            </a:r>
          </a:p>
          <a:p>
            <a:pPr marL="596646" indent="-514350" algn="just">
              <a:lnSpc>
                <a:spcPct val="150000"/>
              </a:lnSpc>
              <a:buNone/>
            </a:pPr>
            <a:r>
              <a:rPr lang="en-US" dirty="0"/>
              <a:t>		  &lt;h4 align=“right”&gt;Heading 4&lt;/h4&gt;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99623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85800"/>
            <a:ext cx="807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790594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1386" y="533400"/>
            <a:ext cx="8082614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799" y="685800"/>
            <a:ext cx="8026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09600"/>
            <a:ext cx="749808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this website made available on the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209800"/>
            <a:ext cx="7498080" cy="403860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These web pages are to be stored in web Servers, connected to the internet,  to be made available to the others.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97540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799" y="685800"/>
            <a:ext cx="801716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797726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599"/>
            <a:ext cx="8077200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8001000" cy="593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INTRODUCTION TO LISTS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219200" y="1143000"/>
            <a:ext cx="7714488" cy="5105400"/>
          </a:xfrm>
        </p:spPr>
        <p:txBody>
          <a:bodyPr/>
          <a:lstStyle/>
          <a:p>
            <a:pPr marL="596646" indent="-514350" algn="just">
              <a:lnSpc>
                <a:spcPct val="150000"/>
              </a:lnSpc>
            </a:pPr>
            <a:r>
              <a:rPr lang="en-GB" dirty="0"/>
              <a:t>Lists are the best way to provide information in a structured, easy-to-read format. </a:t>
            </a:r>
          </a:p>
          <a:p>
            <a:pPr marL="596646" indent="-514350" algn="just">
              <a:lnSpc>
                <a:spcPct val="150000"/>
              </a:lnSpc>
            </a:pPr>
            <a:r>
              <a:rPr lang="en-GB" dirty="0"/>
              <a:t>Lists are the best method of organizing information and presenting it in a structured fashion.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TYPES OF LISTS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charset="0"/>
              <a:buNone/>
            </a:pPr>
            <a:r>
              <a:rPr lang="en-GB" dirty="0"/>
              <a:t> There are three kinds of lists:</a:t>
            </a:r>
          </a:p>
          <a:p>
            <a:pPr>
              <a:lnSpc>
                <a:spcPct val="200000"/>
              </a:lnSpc>
            </a:pPr>
            <a:r>
              <a:rPr lang="en-GB" dirty="0"/>
              <a:t> Ordered List (Numbered List)</a:t>
            </a:r>
          </a:p>
          <a:p>
            <a:pPr>
              <a:lnSpc>
                <a:spcPct val="200000"/>
              </a:lnSpc>
            </a:pPr>
            <a:r>
              <a:rPr lang="en-GB" dirty="0"/>
              <a:t> Unordered List (Bulleted List)</a:t>
            </a:r>
          </a:p>
          <a:p>
            <a:pPr>
              <a:lnSpc>
                <a:spcPct val="200000"/>
              </a:lnSpc>
            </a:pPr>
            <a:r>
              <a:rPr lang="en-GB" dirty="0"/>
              <a:t>Definition Lists</a:t>
            </a:r>
          </a:p>
          <a:p>
            <a:pPr>
              <a:lnSpc>
                <a:spcPct val="20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 Ordered List (Numbered List)</a:t>
            </a:r>
            <a:br>
              <a:rPr lang="en-GB" dirty="0"/>
            </a:br>
            <a:endParaRPr lang="en-GB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7714488" cy="548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/>
              <a:t>Ordered list also called as Numbered list, is used to present a numbered list of item in the order of importance or the item(paragraph) is marked with a number.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An ordered list must begin with the &lt;OL&gt; followed by an &lt;LI&gt;list item tag.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762000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Ordered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838200"/>
            <a:ext cx="5105400" cy="58674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&lt;HTML&gt;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&lt;HEAD&gt;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	&lt;TITLE&gt;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		An Ordered List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	&lt;/TITLE&gt;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&lt;/HEAD&gt;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&lt;BODY&gt;</a:t>
            </a:r>
            <a:endParaRPr lang="it-IT" dirty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&lt;ol&gt;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	&lt;li&gt;Coffee&gt;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	&lt;li&gt;Milk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	&lt;li&gt;Tea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	&lt;li&gt;sugar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&lt;/ol&gt;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&lt;/BODY&gt;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&lt;/HTML&gt;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971800"/>
            <a:ext cx="4243691" cy="27701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software application used to access information on the World Wide Web.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743200"/>
            <a:ext cx="4171950" cy="294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838200"/>
          </a:xfrm>
        </p:spPr>
        <p:txBody>
          <a:bodyPr/>
          <a:lstStyle/>
          <a:p>
            <a:pPr algn="ctr"/>
            <a:r>
              <a:rPr lang="en-GB" dirty="0"/>
              <a:t>Attributes of &lt;OL&gt; 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2000"/>
            <a:ext cx="8077200" cy="60960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FF0066"/>
                </a:solidFill>
              </a:rPr>
              <a:t>TYPE</a:t>
            </a:r>
            <a:r>
              <a:rPr lang="en-GB" dirty="0"/>
              <a:t>  : allows marking list items with different types. By default the list Item markers are set to numbers 1,2,3… so on. Other values of TYPE attribute are: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GB" b="1" dirty="0">
                <a:solidFill>
                  <a:srgbClr val="3333FF"/>
                </a:solidFill>
              </a:rPr>
              <a:t>	Attribute        Description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Type = A         Capital letter </a:t>
            </a:r>
            <a:r>
              <a:rPr lang="en-GB" dirty="0" err="1"/>
              <a:t>eg</a:t>
            </a:r>
            <a:r>
              <a:rPr lang="en-GB" dirty="0"/>
              <a:t>. A, B, C………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Type = a          Small letter </a:t>
            </a:r>
            <a:r>
              <a:rPr lang="en-GB" dirty="0" err="1"/>
              <a:t>eg</a:t>
            </a:r>
            <a:r>
              <a:rPr lang="en-GB" dirty="0"/>
              <a:t>. a, b, c,………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Type = I           Uppercase Roman Numbers </a:t>
            </a:r>
            <a:r>
              <a:rPr lang="en-GB" dirty="0" err="1"/>
              <a:t>eg</a:t>
            </a:r>
            <a:r>
              <a:rPr lang="en-GB" dirty="0"/>
              <a:t>. I, II, III……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Type = </a:t>
            </a:r>
            <a:r>
              <a:rPr lang="en-GB" dirty="0" err="1"/>
              <a:t>i</a:t>
            </a:r>
            <a:r>
              <a:rPr lang="en-GB" dirty="0"/>
              <a:t>           Lowercase Roman Numbers </a:t>
            </a:r>
            <a:r>
              <a:rPr lang="en-GB" dirty="0" err="1"/>
              <a:t>eg</a:t>
            </a:r>
            <a:r>
              <a:rPr lang="en-GB" dirty="0"/>
              <a:t>. </a:t>
            </a:r>
            <a:r>
              <a:rPr lang="en-GB" dirty="0" err="1"/>
              <a:t>i</a:t>
            </a:r>
            <a:r>
              <a:rPr lang="en-GB" dirty="0"/>
              <a:t>, ii, iii……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Type = 1          </a:t>
            </a:r>
            <a:r>
              <a:rPr lang="en-GB" dirty="0" err="1"/>
              <a:t>eg</a:t>
            </a:r>
            <a:r>
              <a:rPr lang="en-GB" dirty="0"/>
              <a:t>.   1, 2, 3……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Attributes of &lt;OL&gt; 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790688" cy="5715000"/>
          </a:xfrm>
        </p:spPr>
        <p:txBody>
          <a:bodyPr rtlCol="0">
            <a:normAutofit fontScale="92500" lnSpcReduction="2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FF0066"/>
                </a:solidFill>
              </a:rPr>
              <a:t>The start attribute</a:t>
            </a:r>
            <a:r>
              <a:rPr lang="en-GB" dirty="0"/>
              <a:t>: The attribute is used to override default list numbering when a list is divide into multiple parts. </a:t>
            </a:r>
            <a:r>
              <a:rPr lang="en-GB" dirty="0" err="1"/>
              <a:t>E.g</a:t>
            </a:r>
            <a:r>
              <a:rPr lang="en-GB" dirty="0"/>
              <a:t>: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&lt;HTML&gt;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&lt;HEAD&gt;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&lt;TITLE&gt;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An Ordered List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&lt;/TITLE&gt;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&lt;/HEAD&gt;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&lt;BODY&gt;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Impact printers</a:t>
            </a:r>
            <a:endParaRPr lang="it-IT" dirty="0"/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&lt;ol&gt;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		&lt;li&gt;DOT MATRIX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it-IT" dirty="0"/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OF START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638288" cy="55626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&lt;li&gt;CHAIN PRINTER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&lt;li&gt;DRUM PRINTER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&lt;/ol&gt;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&lt;P&gt;NON-IMPACT PRINTER&lt;/P&gt;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&lt;OL START=4&gt;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&lt;li&gt;LASER PRINTER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dirty="0"/>
              <a:t>&lt;li&gt;ELECTROSTATIC PRINTER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&lt;/OL&gt;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&lt;/BODY&gt;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&lt;/HTML&gt;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OUTPUT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95399"/>
            <a:ext cx="5410200" cy="51783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Nested Order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85800"/>
            <a:ext cx="7714488" cy="6172200"/>
          </a:xfrm>
        </p:spPr>
        <p:txBody>
          <a:bodyPr rtlCol="0">
            <a:normAutofit fontScale="85000" lnSpcReduction="2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900" dirty="0"/>
              <a:t>One ordered list might contain one or more ordered list that Is called as Nested Order lists.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900" dirty="0"/>
              <a:t>Example: </a:t>
            </a:r>
          </a:p>
          <a:p>
            <a:pPr algn="just" fontAlgn="auto">
              <a:spcAft>
                <a:spcPts val="0"/>
              </a:spcAft>
              <a:buNone/>
              <a:defRPr/>
            </a:pPr>
            <a:r>
              <a:rPr lang="en-GB" sz="2900" dirty="0"/>
              <a:t>&lt;HTML&gt;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&lt;HEAD&gt;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		&lt;TITLE&gt; Use of Nested Ordered Lists&lt;/TITLE&gt;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&lt;/HEAD&gt;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&lt;BODY&gt;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	&lt;OL TYPE = A START =3&gt;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  		 &lt;LI&gt; Fruits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		 &lt;OL TYPE = I&gt;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    		 &lt;LI&gt; Apple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 			 &lt;LI&gt; MANGO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			 &lt;LI&gt; Orange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900" dirty="0"/>
              <a:t>    	  &lt;/OL&gt;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66800" y="381000"/>
            <a:ext cx="7638288" cy="58674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GB" sz="2800" dirty="0"/>
              <a:t>		&lt;LI&gt; VEGETABLES</a:t>
            </a:r>
          </a:p>
          <a:p>
            <a:pPr algn="just">
              <a:buNone/>
            </a:pPr>
            <a:r>
              <a:rPr lang="en-GB" sz="2800" dirty="0"/>
              <a:t>	&lt;OL TYPE = I&gt;</a:t>
            </a:r>
          </a:p>
          <a:p>
            <a:pPr algn="just">
              <a:buNone/>
            </a:pPr>
            <a:r>
              <a:rPr lang="en-GB" sz="2800" dirty="0"/>
              <a:t>		&lt;LI&gt; </a:t>
            </a:r>
            <a:r>
              <a:rPr lang="en-GB" sz="2800" dirty="0" err="1"/>
              <a:t>Brinjal</a:t>
            </a:r>
            <a:endParaRPr lang="en-GB" sz="2800" dirty="0"/>
          </a:p>
          <a:p>
            <a:pPr algn="just">
              <a:buNone/>
            </a:pPr>
            <a:r>
              <a:rPr lang="en-GB" sz="2800" dirty="0"/>
              <a:t>		&lt;LI&gt; Cabbage</a:t>
            </a:r>
          </a:p>
          <a:p>
            <a:pPr algn="just">
              <a:buNone/>
            </a:pPr>
            <a:r>
              <a:rPr lang="en-GB" sz="2800" dirty="0"/>
              <a:t>		&lt;LI&gt; Tomato</a:t>
            </a:r>
          </a:p>
          <a:p>
            <a:pPr algn="just">
              <a:buNone/>
            </a:pPr>
            <a:r>
              <a:rPr lang="en-GB" sz="2800" dirty="0"/>
              <a:t>	&lt;/OL&gt;</a:t>
            </a:r>
          </a:p>
          <a:p>
            <a:pPr algn="just">
              <a:buNone/>
            </a:pPr>
            <a:r>
              <a:rPr lang="en-GB" sz="2800" dirty="0"/>
              <a:t>&lt;/OL&gt;</a:t>
            </a:r>
          </a:p>
          <a:p>
            <a:pPr algn="just">
              <a:buNone/>
            </a:pPr>
            <a:r>
              <a:rPr lang="en-GB" sz="2800" dirty="0"/>
              <a:t>&lt;/BODY&gt;</a:t>
            </a:r>
          </a:p>
          <a:p>
            <a:pPr algn="just">
              <a:buNone/>
            </a:pPr>
            <a:r>
              <a:rPr lang="en-GB" sz="2800" dirty="0"/>
              <a:t>&lt;/HTML&gt;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23999"/>
            <a:ext cx="6019800" cy="49042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990600"/>
          </a:xfrm>
        </p:spPr>
        <p:txBody>
          <a:bodyPr/>
          <a:lstStyle/>
          <a:p>
            <a:pPr algn="ctr"/>
            <a:r>
              <a:rPr lang="en-GB" dirty="0"/>
              <a:t>Unordered List &lt;UL&gt;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638288" cy="5486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/>
              <a:t>Unordered List also called as bulleted list, used to present list of items marked with bullets.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An unordered list starts with in &lt;UL&gt; followed by &lt;LI&gt; (List Item) tag.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Use of &lt;UL&gt; is very similar to &lt;OL&gt; (ordered list).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200" dirty="0"/>
              <a:t>    Use of Unordered List and Various Attributes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143000" y="762000"/>
            <a:ext cx="7543800" cy="6096000"/>
          </a:xfrm>
        </p:spPr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GB" sz="1600" b="1" dirty="0"/>
              <a:t>&lt;HTML&gt;</a:t>
            </a:r>
          </a:p>
          <a:p>
            <a:pPr>
              <a:buFont typeface="Arial" charset="0"/>
              <a:buNone/>
            </a:pPr>
            <a:r>
              <a:rPr lang="en-GB" sz="1600" b="1" dirty="0"/>
              <a:t>	&lt;HEAD&gt;&lt;TITLE&gt; Use of Unordered List &lt;/TITLE&gt;&lt;/HEAD&gt;</a:t>
            </a:r>
          </a:p>
          <a:p>
            <a:pPr>
              <a:buFont typeface="Arial" charset="0"/>
              <a:buNone/>
            </a:pPr>
            <a:r>
              <a:rPr lang="en-GB" sz="1600" b="1" dirty="0"/>
              <a:t>&lt;BODY&gt;</a:t>
            </a:r>
          </a:p>
          <a:p>
            <a:pPr>
              <a:buFont typeface="Arial" charset="0"/>
              <a:buNone/>
            </a:pPr>
            <a:r>
              <a:rPr lang="en-GB" sz="1600" b="1" dirty="0"/>
              <a:t>	&lt;UL&gt;</a:t>
            </a:r>
          </a:p>
          <a:p>
            <a:pPr>
              <a:buFont typeface="Arial" charset="0"/>
              <a:buNone/>
            </a:pPr>
            <a:r>
              <a:rPr lang="en-GB" sz="1600" b="1" dirty="0"/>
              <a:t>		&lt;LI&gt; FRUITS</a:t>
            </a:r>
          </a:p>
          <a:p>
            <a:pPr>
              <a:buFont typeface="Arial" charset="0"/>
              <a:buNone/>
            </a:pPr>
            <a:r>
              <a:rPr lang="en-GB" sz="1600" b="1" dirty="0"/>
              <a:t>			&lt;UL&gt;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&lt;LI&gt; Apple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 			 &lt;LI&gt; Mango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&lt;LI&gt; Orange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&lt;/UL&gt;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&lt;LI&gt; VEGETABLE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&lt;UL&gt;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 			&lt;LI&gt; Brinjal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&lt;LI&gt; Cabbage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&lt;LI&gt; Tomato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			&lt;/UL&gt;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  	&lt;/UL&gt;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&lt;/BODY&gt;</a:t>
            </a:r>
          </a:p>
          <a:p>
            <a:pPr>
              <a:buFont typeface="Arial" charset="0"/>
              <a:buNone/>
            </a:pPr>
            <a:r>
              <a:rPr lang="it-IT" sz="1600" b="1" dirty="0"/>
              <a:t>&lt;/HTML&gt;</a:t>
            </a:r>
            <a:endParaRPr lang="en-GB" sz="1600" b="1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OUTPUT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FRUITS</a:t>
            </a:r>
          </a:p>
          <a:p>
            <a:pPr>
              <a:buFont typeface="Arial" charset="0"/>
              <a:buNone/>
            </a:pPr>
            <a:r>
              <a:rPr lang="it-IT" sz="1200" b="1"/>
              <a:t>		--</a:t>
            </a:r>
            <a:r>
              <a:rPr lang="it-IT" sz="2800"/>
              <a:t>Apple</a:t>
            </a:r>
          </a:p>
          <a:p>
            <a:pPr>
              <a:buFont typeface="Arial" charset="0"/>
              <a:buNone/>
            </a:pPr>
            <a:r>
              <a:rPr lang="it-IT" sz="2800"/>
              <a:t>  		-Mango</a:t>
            </a:r>
          </a:p>
          <a:p>
            <a:pPr>
              <a:buFont typeface="Arial" charset="0"/>
              <a:buNone/>
            </a:pPr>
            <a:r>
              <a:rPr lang="it-IT" sz="2800"/>
              <a:t>		-Orange</a:t>
            </a:r>
          </a:p>
          <a:p>
            <a:r>
              <a:rPr lang="it-IT" sz="2800"/>
              <a:t>VEGETABLE</a:t>
            </a:r>
          </a:p>
          <a:p>
            <a:pPr>
              <a:buFont typeface="Arial" charset="0"/>
              <a:buNone/>
            </a:pPr>
            <a:r>
              <a:rPr lang="it-IT" sz="2800" b="1"/>
              <a:t>		</a:t>
            </a:r>
            <a:r>
              <a:rPr lang="it-IT" sz="2800"/>
              <a:t>- Brinjal</a:t>
            </a:r>
          </a:p>
          <a:p>
            <a:pPr>
              <a:buFont typeface="Arial" charset="0"/>
              <a:buNone/>
            </a:pPr>
            <a:r>
              <a:rPr lang="it-IT" sz="2800"/>
              <a:t> 		-Cabbage</a:t>
            </a:r>
          </a:p>
          <a:p>
            <a:pPr>
              <a:buFont typeface="Arial" charset="0"/>
              <a:buNone/>
            </a:pPr>
            <a:r>
              <a:rPr lang="it-IT" sz="2800"/>
              <a:t> 		-Tomato</a:t>
            </a:r>
          </a:p>
          <a:p>
            <a:pPr>
              <a:buFont typeface="Arial" charset="0"/>
              <a:buNone/>
            </a:pPr>
            <a:endParaRPr lang="it-IT" sz="2800"/>
          </a:p>
          <a:p>
            <a:pPr lvl="1">
              <a:buFont typeface="Arial" charset="0"/>
              <a:buChar char="•"/>
            </a:pP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38200"/>
          </a:xfrm>
        </p:spPr>
        <p:txBody>
          <a:bodyPr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838200"/>
            <a:ext cx="7714488" cy="5410200"/>
          </a:xfrm>
        </p:spPr>
        <p:txBody>
          <a:bodyPr/>
          <a:lstStyle/>
          <a:p>
            <a:pPr algn="just"/>
            <a:r>
              <a:rPr lang="en-US" dirty="0"/>
              <a:t>A web server is a computer that runs websites. The web server is to store, process and deliver web pages to the users.</a:t>
            </a:r>
          </a:p>
          <a:p>
            <a:pPr algn="just"/>
            <a:r>
              <a:rPr lang="en-US" sz="2800" dirty="0"/>
              <a:t>Apache Server, Microsoft IIS, Google Web Server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81400"/>
            <a:ext cx="761358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8080" cy="762000"/>
          </a:xfrm>
        </p:spPr>
        <p:txBody>
          <a:bodyPr/>
          <a:lstStyle/>
          <a:p>
            <a:pPr algn="ctr"/>
            <a:r>
              <a:rPr lang="en-GB" dirty="0"/>
              <a:t>Definition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790688" cy="5334000"/>
          </a:xfrm>
        </p:spPr>
        <p:txBody>
          <a:bodyPr rtlCol="0">
            <a:normAutofit/>
          </a:bodyPr>
          <a:lstStyle/>
          <a:p>
            <a:pPr algn="just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A definition list is a list of items, with a description of each item.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 &lt;dl&gt; tag defines a definition list.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 &lt;dl&gt; tag is used in conjunction with &lt;dt&gt; (defines the item in the list) and &lt;dd&gt; (describes the item in the list).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"/>
            <a:ext cx="7866888" cy="6400800"/>
          </a:xfrm>
        </p:spPr>
        <p:txBody>
          <a:bodyPr/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E.g.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&lt;dl&gt;</a:t>
            </a:r>
            <a:br>
              <a:rPr lang="en-GB" dirty="0"/>
            </a:br>
            <a:r>
              <a:rPr lang="en-GB" dirty="0"/>
              <a:t>&lt;</a:t>
            </a:r>
            <a:r>
              <a:rPr lang="en-GB" dirty="0" err="1"/>
              <a:t>dt</a:t>
            </a:r>
            <a:r>
              <a:rPr lang="en-GB" dirty="0"/>
              <a:t>&gt;Coffee&lt;/</a:t>
            </a:r>
            <a:r>
              <a:rPr lang="en-GB" dirty="0" err="1"/>
              <a:t>dt</a:t>
            </a:r>
            <a:r>
              <a:rPr lang="en-GB" dirty="0"/>
              <a:t>&gt;</a:t>
            </a:r>
            <a:br>
              <a:rPr lang="en-GB" dirty="0"/>
            </a:br>
            <a:r>
              <a:rPr lang="en-GB" dirty="0"/>
              <a:t>&lt;</a:t>
            </a:r>
            <a:r>
              <a:rPr lang="en-GB" dirty="0" err="1"/>
              <a:t>dd</a:t>
            </a:r>
            <a:r>
              <a:rPr lang="en-GB" dirty="0"/>
              <a:t>&gt;- black hot drink&lt;/</a:t>
            </a:r>
            <a:r>
              <a:rPr lang="en-GB" dirty="0" err="1"/>
              <a:t>dd</a:t>
            </a:r>
            <a:r>
              <a:rPr lang="en-GB" dirty="0"/>
              <a:t>&gt;</a:t>
            </a:r>
            <a:br>
              <a:rPr lang="en-GB" dirty="0"/>
            </a:br>
            <a:r>
              <a:rPr lang="en-GB" dirty="0"/>
              <a:t>&lt;</a:t>
            </a:r>
            <a:r>
              <a:rPr lang="en-GB" dirty="0" err="1"/>
              <a:t>dt</a:t>
            </a:r>
            <a:r>
              <a:rPr lang="en-GB" dirty="0"/>
              <a:t>&gt;Milk&lt;/</a:t>
            </a:r>
            <a:r>
              <a:rPr lang="en-GB" dirty="0" err="1"/>
              <a:t>dt</a:t>
            </a:r>
            <a:r>
              <a:rPr lang="en-GB" dirty="0"/>
              <a:t>&gt;</a:t>
            </a:r>
            <a:br>
              <a:rPr lang="en-GB" dirty="0"/>
            </a:br>
            <a:r>
              <a:rPr lang="en-GB" dirty="0"/>
              <a:t>&lt;</a:t>
            </a:r>
            <a:r>
              <a:rPr lang="en-GB" dirty="0" err="1"/>
              <a:t>dd</a:t>
            </a:r>
            <a:r>
              <a:rPr lang="en-GB" dirty="0"/>
              <a:t>&gt;- white cold drink&lt;/</a:t>
            </a:r>
            <a:r>
              <a:rPr lang="en-GB" dirty="0" err="1"/>
              <a:t>dd</a:t>
            </a:r>
            <a:r>
              <a:rPr lang="en-GB" dirty="0"/>
              <a:t>&gt;</a:t>
            </a:r>
            <a:br>
              <a:rPr lang="en-GB" dirty="0"/>
            </a:br>
            <a:r>
              <a:rPr lang="en-GB" dirty="0"/>
              <a:t>&lt;/dl&gt;</a:t>
            </a:r>
          </a:p>
          <a:p>
            <a:endParaRPr 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3429000"/>
            <a:ext cx="5867401" cy="33181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498080" cy="639762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/>
              <a:t>INTRODUCTION  HTML Hyperlinks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714488" cy="5943600"/>
          </a:xfrm>
        </p:spPr>
        <p:txBody>
          <a:bodyPr rtlCol="0">
            <a:normAutofit fontScale="77500" lnSpcReduction="20000"/>
          </a:bodyPr>
          <a:lstStyle/>
          <a:p>
            <a:pPr algn="just" fontAlgn="auto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A hyperlink (or link) is a word, group of words, or image that you can click on, to jump to a new document or a new section within the current document. </a:t>
            </a:r>
          </a:p>
          <a:p>
            <a:pPr algn="just" fontAlgn="auto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When you move the cursor over a link in a Web page, the arrow will turn into a little hand.</a:t>
            </a:r>
          </a:p>
          <a:p>
            <a:pPr algn="just" fontAlgn="auto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HTML provides &lt;A&gt; Anchor Tag to create links. The format of using anchor tag is as follows:</a:t>
            </a:r>
          </a:p>
          <a:p>
            <a:pPr algn="just" fontAlgn="auto">
              <a:lnSpc>
                <a:spcPct val="16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    &lt;A HREF ="URL"&gt; Make Me The Link &lt;/A&gt;</a:t>
            </a:r>
          </a:p>
          <a:p>
            <a:pPr algn="just" fontAlgn="auto">
              <a:lnSpc>
                <a:spcPct val="16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                 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"/>
            <a:ext cx="7866888" cy="66294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GB" dirty="0"/>
              <a:t>HREF (Hyper Link Reference) is a mandatory attribute used to refer the URL of the resource.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URL (Uniform Resource Locator) is an address tells the browser about the file to link to.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It identifies file locations (Addresses) on the web or on the local hard drive.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It is always enclosed in </a:t>
            </a:r>
            <a:br>
              <a:rPr lang="en-GB" dirty="0"/>
            </a:br>
            <a:r>
              <a:rPr lang="en-GB" dirty="0"/>
              <a:t> quotes.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/>
              <a:t>HTML Link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7866888" cy="5791200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 HTML code for a link is simple. </a:t>
            </a:r>
          </a:p>
          <a:p>
            <a:pPr algn="just" fontAlgn="auto">
              <a:spcAft>
                <a:spcPts val="0"/>
              </a:spcAft>
              <a:buNone/>
              <a:defRPr/>
            </a:pPr>
            <a:r>
              <a:rPr lang="en-GB" dirty="0"/>
              <a:t>		</a:t>
            </a:r>
            <a:r>
              <a:rPr lang="en-GB" dirty="0">
                <a:solidFill>
                  <a:srgbClr val="FF0066"/>
                </a:solidFill>
              </a:rPr>
              <a:t>&lt;a href="</a:t>
            </a:r>
            <a:r>
              <a:rPr lang="en-GB" i="1" dirty="0">
                <a:solidFill>
                  <a:srgbClr val="FF0066"/>
                </a:solidFill>
              </a:rPr>
              <a:t>url</a:t>
            </a:r>
            <a:r>
              <a:rPr lang="en-GB" dirty="0">
                <a:solidFill>
                  <a:srgbClr val="FF0066"/>
                </a:solidFill>
              </a:rPr>
              <a:t>"&gt;</a:t>
            </a:r>
            <a:r>
              <a:rPr lang="en-GB" i="1" dirty="0">
                <a:solidFill>
                  <a:srgbClr val="FF0066"/>
                </a:solidFill>
              </a:rPr>
              <a:t>Link text</a:t>
            </a:r>
            <a:r>
              <a:rPr lang="en-GB" dirty="0">
                <a:solidFill>
                  <a:srgbClr val="FF0066"/>
                </a:solidFill>
              </a:rPr>
              <a:t>&lt;/a&gt;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 href attribute specifies the destination of a link.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Example: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&lt;a </a:t>
            </a:r>
            <a:r>
              <a:rPr lang="en-GB" dirty="0" err="1"/>
              <a:t>href</a:t>
            </a:r>
            <a:r>
              <a:rPr lang="en-GB" dirty="0"/>
              <a:t>= “http://www.flowers.com/”&gt; flowers&lt;/a&gt;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which will display like this: </a:t>
            </a:r>
            <a:r>
              <a:rPr lang="en-GB" u="sng" dirty="0">
                <a:solidFill>
                  <a:srgbClr val="0070C0"/>
                </a:solidFill>
              </a:rPr>
              <a:t>flowers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Clicking on this hyperlink will send the user to ‘flowers. com' homepage.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dirty="0"/>
              <a:t>Linking a text to a web site / an external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4800600"/>
          </a:xfrm>
        </p:spPr>
        <p:txBody>
          <a:bodyPr rtlCol="0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Example: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400" dirty="0"/>
              <a:t>&lt;A HREF ="http://www.nios.ac.in"&gt;Link to Website of NIOS &lt;/A&gt;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4000" dirty="0"/>
              <a:t>				</a:t>
            </a:r>
            <a:r>
              <a:rPr lang="en-GB" sz="2800" dirty="0"/>
              <a:t>       OR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2400" dirty="0"/>
              <a:t> &lt;A HREF="http://www.nios.ac.in/offices.htm"&gt;Links to Contact Us page of NIOS &lt;/A&gt;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Linking (jumping) to a specific place within the same document.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790688" cy="5257800"/>
          </a:xfrm>
        </p:spPr>
        <p:txBody>
          <a:bodyPr>
            <a:normAutofit/>
          </a:bodyPr>
          <a:lstStyle/>
          <a:p>
            <a:pPr algn="just"/>
            <a:r>
              <a:rPr lang="en-GB" sz="2800" dirty="0"/>
              <a:t>Sometimes, it is required to jump different sections in the same document. For this it needs two steps, first; identify section with a name and or second; use jumps to the location using the name used.</a:t>
            </a:r>
          </a:p>
          <a:p>
            <a:pPr algn="just"/>
            <a:r>
              <a:rPr lang="en-GB" sz="2800" dirty="0"/>
              <a:t>The syntax is:</a:t>
            </a:r>
          </a:p>
          <a:p>
            <a:pPr algn="just">
              <a:buFont typeface="Arial" charset="0"/>
              <a:buNone/>
            </a:pPr>
            <a:r>
              <a:rPr lang="en-GB" sz="2800" dirty="0"/>
              <a:t> &lt;A HREF="#</a:t>
            </a:r>
            <a:r>
              <a:rPr lang="en-GB" sz="2800" dirty="0" err="1"/>
              <a:t>section_name</a:t>
            </a:r>
            <a:r>
              <a:rPr lang="en-GB" sz="2800" dirty="0"/>
              <a:t>"&gt; link to another section of the same document &lt;/A&gt;</a:t>
            </a:r>
          </a:p>
          <a:p>
            <a:pPr algn="just"/>
            <a:r>
              <a:rPr lang="en-GB" sz="2800" dirty="0"/>
              <a:t>This link text jumps to the section named with HREF on </a:t>
            </a:r>
            <a:r>
              <a:rPr lang="en-GB" sz="2800" dirty="0" err="1"/>
              <a:t>click.The</a:t>
            </a:r>
            <a:r>
              <a:rPr lang="en-GB" sz="2800" dirty="0"/>
              <a:t> # symbol before the section name is must.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799" y="609600"/>
            <a:ext cx="798561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5087" y="762000"/>
            <a:ext cx="801801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209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Using HTML Tables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on the Web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99" y="1828800"/>
            <a:ext cx="788125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pPr algn="ctr"/>
            <a:r>
              <a:rPr lang="en-US" dirty="0"/>
              <a:t>Using HTML Tables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714488" cy="548640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You can use the &lt;table&gt;…&lt;/table&gt; container to display information in table format.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You can use the &lt;table&gt;…&lt;/table&gt; container to control the layout of a page.</a:t>
            </a:r>
          </a:p>
        </p:txBody>
      </p:sp>
    </p:spTree>
  </p:cSld>
  <p:clrMapOvr>
    <a:masterClrMapping/>
  </p:clrMapOvr>
  <p:transition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Tables for Information</a:t>
            </a:r>
          </a:p>
        </p:txBody>
      </p:sp>
      <p:pic>
        <p:nvPicPr>
          <p:cNvPr id="574468" name="Picture 4"/>
          <p:cNvPicPr>
            <a:picLocks noChangeAspect="1" noChangeArrowheads="1"/>
          </p:cNvPicPr>
          <p:nvPr/>
        </p:nvPicPr>
        <p:blipFill>
          <a:blip r:embed="rId2"/>
          <a:srcRect l="5469" t="14516" r="7031" b="55377"/>
          <a:stretch>
            <a:fillRect/>
          </a:stretch>
        </p:blipFill>
        <p:spPr bwMode="auto">
          <a:xfrm>
            <a:off x="1066800" y="1752600"/>
            <a:ext cx="8077200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Tables for Layout</a:t>
            </a:r>
          </a:p>
        </p:txBody>
      </p:sp>
      <p:pic>
        <p:nvPicPr>
          <p:cNvPr id="579588" name="Picture 4"/>
          <p:cNvPicPr>
            <a:picLocks noChangeAspect="1" noChangeArrowheads="1"/>
          </p:cNvPicPr>
          <p:nvPr/>
        </p:nvPicPr>
        <p:blipFill>
          <a:blip r:embed="rId2"/>
          <a:srcRect l="5469" t="14516" r="7031" b="4839"/>
          <a:stretch>
            <a:fillRect/>
          </a:stretch>
        </p:blipFill>
        <p:spPr bwMode="auto">
          <a:xfrm>
            <a:off x="1143000" y="1295400"/>
            <a:ext cx="7737082" cy="5181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/>
          <a:lstStyle/>
          <a:p>
            <a:pPr algn="ctr"/>
            <a:r>
              <a:rPr lang="en-US" sz="3600" dirty="0"/>
              <a:t>The &lt;table&gt;…&lt;/table&gt; Container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990600"/>
            <a:ext cx="7638288" cy="5867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300" dirty="0"/>
              <a:t>Defines the beginning and end of a table</a:t>
            </a:r>
          </a:p>
          <a:p>
            <a:pPr>
              <a:lnSpc>
                <a:spcPct val="150000"/>
              </a:lnSpc>
            </a:pPr>
            <a:r>
              <a:rPr lang="en-US" sz="3300" dirty="0"/>
              <a:t>Attributes</a:t>
            </a:r>
          </a:p>
          <a:p>
            <a:pPr marL="1260475" lvl="1" indent="-514350">
              <a:lnSpc>
                <a:spcPct val="150000"/>
              </a:lnSpc>
            </a:pPr>
            <a:r>
              <a:rPr lang="en-US" sz="3200" dirty="0"/>
              <a:t>background</a:t>
            </a:r>
          </a:p>
          <a:p>
            <a:pPr marL="1260475" lvl="1" indent="-514350">
              <a:lnSpc>
                <a:spcPct val="150000"/>
              </a:lnSpc>
            </a:pPr>
            <a:r>
              <a:rPr lang="en-US" sz="3200" dirty="0" err="1"/>
              <a:t>bgcolor</a:t>
            </a:r>
            <a:endParaRPr lang="en-US" sz="3200" dirty="0"/>
          </a:p>
          <a:p>
            <a:pPr marL="1260475" lvl="1" indent="-514350">
              <a:lnSpc>
                <a:spcPct val="150000"/>
              </a:lnSpc>
            </a:pPr>
            <a:r>
              <a:rPr lang="en-US" sz="3200" dirty="0"/>
              <a:t>border</a:t>
            </a:r>
          </a:p>
          <a:p>
            <a:pPr marL="1260475" lvl="1" indent="-514350">
              <a:lnSpc>
                <a:spcPct val="150000"/>
              </a:lnSpc>
            </a:pPr>
            <a:r>
              <a:rPr lang="en-US" sz="3200" dirty="0" err="1"/>
              <a:t>cellspacing</a:t>
            </a:r>
            <a:endParaRPr lang="en-US" sz="3200" dirty="0"/>
          </a:p>
          <a:p>
            <a:pPr marL="1260475" lvl="1" indent="-514350">
              <a:lnSpc>
                <a:spcPct val="150000"/>
              </a:lnSpc>
            </a:pPr>
            <a:r>
              <a:rPr lang="en-US" sz="3200" dirty="0" err="1"/>
              <a:t>cellpadding</a:t>
            </a:r>
            <a:endParaRPr lang="en-US" sz="3200" dirty="0"/>
          </a:p>
          <a:p>
            <a:pPr marL="1260475" lvl="1" indent="-514350">
              <a:lnSpc>
                <a:spcPct val="150000"/>
              </a:lnSpc>
            </a:pPr>
            <a:r>
              <a:rPr lang="en-US" sz="3200" dirty="0"/>
              <a:t>width</a:t>
            </a:r>
          </a:p>
          <a:p>
            <a:pPr marL="1260475" lvl="1" indent="-514350">
              <a:lnSpc>
                <a:spcPct val="150000"/>
              </a:lnSpc>
            </a:pPr>
            <a:r>
              <a:rPr lang="en-US" sz="3200" dirty="0"/>
              <a:t>height</a:t>
            </a:r>
          </a:p>
        </p:txBody>
      </p:sp>
    </p:spTree>
  </p:cSld>
  <p:clrMapOvr>
    <a:masterClrMapping/>
  </p:clrMapOvr>
  <p:transition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498080" cy="914400"/>
          </a:xfrm>
        </p:spPr>
        <p:txBody>
          <a:bodyPr/>
          <a:lstStyle/>
          <a:p>
            <a:pPr algn="ctr"/>
            <a:r>
              <a:rPr lang="en-US" dirty="0"/>
              <a:t>The &lt;</a:t>
            </a:r>
            <a:r>
              <a:rPr lang="en-US" dirty="0" err="1"/>
              <a:t>tr</a:t>
            </a:r>
            <a:r>
              <a:rPr lang="en-US" dirty="0"/>
              <a:t>&gt;…&lt;/</a:t>
            </a:r>
            <a:r>
              <a:rPr lang="en-US" dirty="0" err="1"/>
              <a:t>tr</a:t>
            </a:r>
            <a:r>
              <a:rPr lang="en-US" dirty="0"/>
              <a:t>&gt; Container</a:t>
            </a:r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219200"/>
            <a:ext cx="7714488" cy="5334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Defines a table row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Structural tag only (no content)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Attributes</a:t>
            </a:r>
          </a:p>
          <a:p>
            <a:pPr marL="1127125" lvl="1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align</a:t>
            </a:r>
          </a:p>
          <a:p>
            <a:pPr marL="1127125" lvl="1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valign</a:t>
            </a:r>
            <a:endParaRPr lang="en-US" sz="3200" dirty="0"/>
          </a:p>
          <a:p>
            <a:pPr marL="1127125" lvl="1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bgcolor</a:t>
            </a:r>
            <a:endParaRPr lang="en-US" sz="3200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ransition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&lt;td&gt;…&lt;/td&gt; Container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143000"/>
            <a:ext cx="7772400" cy="5486400"/>
          </a:xfrm>
        </p:spPr>
        <p:txBody>
          <a:bodyPr/>
          <a:lstStyle/>
          <a:p>
            <a:r>
              <a:rPr lang="en-US" dirty="0"/>
              <a:t>Defines a data cell in a table</a:t>
            </a:r>
          </a:p>
          <a:p>
            <a:r>
              <a:rPr lang="en-US" dirty="0"/>
              <a:t>Can contain any content, including another, nested table</a:t>
            </a:r>
          </a:p>
          <a:p>
            <a:r>
              <a:rPr lang="en-US" dirty="0"/>
              <a:t>Attributes: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3200" dirty="0"/>
              <a:t>align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3200" dirty="0" err="1"/>
              <a:t>valign</a:t>
            </a:r>
            <a:endParaRPr lang="en-US" sz="3200" dirty="0"/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3200" dirty="0"/>
              <a:t>height</a:t>
            </a:r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2819400" y="3352800"/>
            <a:ext cx="3276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</a:pPr>
            <a:r>
              <a:rPr lang="en-US" sz="2800" dirty="0">
                <a:latin typeface="Tahoma" pitchFamily="34" charset="0"/>
              </a:rPr>
              <a:t>background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</a:pPr>
            <a:r>
              <a:rPr lang="en-US" sz="2800" dirty="0" err="1">
                <a:latin typeface="Tahoma" pitchFamily="34" charset="0"/>
              </a:rPr>
              <a:t>bgcolor</a:t>
            </a:r>
            <a:endParaRPr lang="en-US" sz="2800" dirty="0">
              <a:latin typeface="Tahoma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</a:pPr>
            <a:r>
              <a:rPr lang="en-US" sz="2800" dirty="0">
                <a:latin typeface="Tahoma" pitchFamily="34" charset="0"/>
              </a:rPr>
              <a:t>height</a:t>
            </a:r>
          </a:p>
        </p:txBody>
      </p:sp>
      <p:sp>
        <p:nvSpPr>
          <p:cNvPr id="582662" name="Rectangle 6"/>
          <p:cNvSpPr>
            <a:spLocks noChangeArrowheads="1"/>
          </p:cNvSpPr>
          <p:nvPr/>
        </p:nvSpPr>
        <p:spPr bwMode="auto">
          <a:xfrm>
            <a:off x="5867400" y="3429000"/>
            <a:ext cx="3276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65000"/>
              <a:buFont typeface="Wingdings" pitchFamily="2" charset="2"/>
              <a:buChar char="n"/>
            </a:pPr>
            <a:r>
              <a:rPr lang="en-US" sz="2800" dirty="0">
                <a:latin typeface="Tahoma" pitchFamily="34" charset="0"/>
              </a:rPr>
              <a:t>width</a:t>
            </a: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65000"/>
              <a:buFont typeface="Wingdings" pitchFamily="2" charset="2"/>
              <a:buChar char="n"/>
            </a:pPr>
            <a:r>
              <a:rPr lang="en-US" sz="2800" dirty="0" err="1">
                <a:latin typeface="Tahoma" pitchFamily="34" charset="0"/>
              </a:rPr>
              <a:t>colspan</a:t>
            </a:r>
            <a:endParaRPr lang="en-US" sz="2800" dirty="0">
              <a:latin typeface="Tahoma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3"/>
              </a:buClr>
              <a:buSzPct val="65000"/>
              <a:buFont typeface="Wingdings" pitchFamily="2" charset="2"/>
              <a:buChar char="n"/>
            </a:pPr>
            <a:r>
              <a:rPr lang="en-US" sz="2800" dirty="0" err="1">
                <a:latin typeface="Tahoma" pitchFamily="34" charset="0"/>
              </a:rPr>
              <a:t>rowspan</a:t>
            </a:r>
            <a:endParaRPr lang="en-US" sz="2800" dirty="0">
              <a:latin typeface="Tahoma" pitchFamily="34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&lt;td </a:t>
            </a:r>
            <a:r>
              <a:rPr lang="en-US" dirty="0" err="1"/>
              <a:t>colspan</a:t>
            </a:r>
            <a:r>
              <a:rPr lang="en-US" dirty="0"/>
              <a:t> …&gt; Example</a:t>
            </a:r>
          </a:p>
        </p:txBody>
      </p:sp>
      <p:pic>
        <p:nvPicPr>
          <p:cNvPr id="583685" name="Picture 5"/>
          <p:cNvPicPr>
            <a:picLocks noChangeAspect="1" noChangeArrowheads="1"/>
          </p:cNvPicPr>
          <p:nvPr/>
        </p:nvPicPr>
        <p:blipFill>
          <a:blip r:embed="rId2"/>
          <a:srcRect l="13281" t="17741" r="6250" b="61829"/>
          <a:stretch>
            <a:fillRect/>
          </a:stretch>
        </p:blipFill>
        <p:spPr bwMode="auto">
          <a:xfrm>
            <a:off x="1295400" y="1295400"/>
            <a:ext cx="7848600" cy="1447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83686" name="Text Box 6"/>
          <p:cNvSpPr txBox="1">
            <a:spLocks noChangeArrowheads="1"/>
          </p:cNvSpPr>
          <p:nvPr/>
        </p:nvSpPr>
        <p:spPr bwMode="auto">
          <a:xfrm>
            <a:off x="1066800" y="2667000"/>
            <a:ext cx="7772400" cy="40318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520700" algn="l"/>
                <a:tab pos="1146175" algn="l"/>
              </a:tabLst>
            </a:pPr>
            <a:r>
              <a:rPr lang="en-US" sz="3200" dirty="0">
                <a:latin typeface="Times New Roman" pitchFamily="18" charset="0"/>
              </a:rPr>
              <a:t>&lt;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&lt;td </a:t>
            </a:r>
            <a:r>
              <a:rPr lang="en-US" sz="3200" dirty="0" err="1">
                <a:latin typeface="Times New Roman" pitchFamily="18" charset="0"/>
              </a:rPr>
              <a:t>colspan</a:t>
            </a:r>
            <a:r>
              <a:rPr lang="en-US" sz="3200" dirty="0">
                <a:latin typeface="Times New Roman" pitchFamily="18" charset="0"/>
              </a:rPr>
              <a:t>=“2”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	</a:t>
            </a:r>
            <a:r>
              <a:rPr lang="en-US" sz="3200" dirty="0" err="1">
                <a:latin typeface="Times New Roman" pitchFamily="18" charset="0"/>
              </a:rPr>
              <a:t>bgcolor</a:t>
            </a:r>
            <a:r>
              <a:rPr lang="en-US" sz="3200" dirty="0">
                <a:latin typeface="Times New Roman" pitchFamily="18" charset="0"/>
              </a:rPr>
              <a:t>=“blue”&gt;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…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&lt;/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</a:p>
        </p:txBody>
      </p:sp>
    </p:spTree>
  </p:cSld>
  <p:clrMapOvr>
    <a:masterClrMapping/>
  </p:clrMapOvr>
  <p:transition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45920" y="0"/>
            <a:ext cx="7498080" cy="914400"/>
          </a:xfrm>
        </p:spPr>
        <p:txBody>
          <a:bodyPr/>
          <a:lstStyle/>
          <a:p>
            <a:r>
              <a:rPr lang="en-US" dirty="0"/>
              <a:t>&lt;td </a:t>
            </a:r>
            <a:r>
              <a:rPr lang="en-US" dirty="0" err="1"/>
              <a:t>rowspan</a:t>
            </a:r>
            <a:r>
              <a:rPr lang="en-US" dirty="0"/>
              <a:t> …&gt; Example</a:t>
            </a:r>
          </a:p>
        </p:txBody>
      </p:sp>
      <p:sp>
        <p:nvSpPr>
          <p:cNvPr id="584708" name="Text Box 4"/>
          <p:cNvSpPr txBox="1">
            <a:spLocks noChangeArrowheads="1"/>
          </p:cNvSpPr>
          <p:nvPr/>
        </p:nvSpPr>
        <p:spPr bwMode="auto">
          <a:xfrm>
            <a:off x="1143000" y="2362201"/>
            <a:ext cx="7391400" cy="40318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520700" algn="l"/>
                <a:tab pos="1146175" algn="l"/>
              </a:tabLst>
            </a:pPr>
            <a:r>
              <a:rPr lang="en-US" sz="3200" dirty="0">
                <a:latin typeface="Times New Roman" pitchFamily="18" charset="0"/>
              </a:rPr>
              <a:t>&lt;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&lt;td </a:t>
            </a:r>
            <a:r>
              <a:rPr lang="en-US" sz="3200" dirty="0" err="1">
                <a:latin typeface="Times New Roman" pitchFamily="18" charset="0"/>
              </a:rPr>
              <a:t>rowspan</a:t>
            </a:r>
            <a:r>
              <a:rPr lang="en-US" sz="3200" dirty="0">
                <a:latin typeface="Times New Roman" pitchFamily="18" charset="0"/>
              </a:rPr>
              <a:t>=“2”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	</a:t>
            </a:r>
            <a:r>
              <a:rPr lang="en-US" sz="3200" dirty="0" err="1">
                <a:latin typeface="Times New Roman" pitchFamily="18" charset="0"/>
              </a:rPr>
              <a:t>bgcolor</a:t>
            </a:r>
            <a:r>
              <a:rPr lang="en-US" sz="3200" dirty="0">
                <a:latin typeface="Times New Roman" pitchFamily="18" charset="0"/>
              </a:rPr>
              <a:t>=“blue”&gt;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…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&lt;/td&gt;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&lt;/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</a:p>
        </p:txBody>
      </p:sp>
      <p:pic>
        <p:nvPicPr>
          <p:cNvPr id="584710" name="Picture 6"/>
          <p:cNvPicPr>
            <a:picLocks noChangeAspect="1" noChangeArrowheads="1"/>
          </p:cNvPicPr>
          <p:nvPr/>
        </p:nvPicPr>
        <p:blipFill>
          <a:blip r:embed="rId2"/>
          <a:srcRect l="13281" t="17741" r="7031" b="63979"/>
          <a:stretch>
            <a:fillRect/>
          </a:stretch>
        </p:blipFill>
        <p:spPr bwMode="auto">
          <a:xfrm>
            <a:off x="1143000" y="914400"/>
            <a:ext cx="7772400" cy="1295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&gt;…&lt;/</a:t>
            </a:r>
            <a:r>
              <a:rPr lang="en-US" dirty="0" err="1"/>
              <a:t>th</a:t>
            </a:r>
            <a:r>
              <a:rPr lang="en-US" dirty="0"/>
              <a:t>&gt; Container</a:t>
            </a:r>
          </a:p>
        </p:txBody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714488" cy="5562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Defines a header cell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Acts just like a &lt;td&gt;…&lt;/td&gt; container, </a:t>
            </a:r>
            <a:r>
              <a:rPr lang="en-US" i="1" dirty="0"/>
              <a:t>except </a:t>
            </a:r>
            <a:r>
              <a:rPr lang="en-US" dirty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text is normally centered vertically and horizontally AND the text is bold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Attributes are the same as &lt;td&gt;…&lt;/td&gt;</a:t>
            </a:r>
          </a:p>
        </p:txBody>
      </p:sp>
    </p:spTree>
  </p:cSld>
  <p:clrMapOvr>
    <a:masterClrMapping/>
  </p:clrMapOvr>
  <p:transition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&gt;…&lt;/</a:t>
            </a:r>
            <a:r>
              <a:rPr lang="en-US" dirty="0" err="1"/>
              <a:t>th</a:t>
            </a:r>
            <a:r>
              <a:rPr lang="en-US" dirty="0"/>
              <a:t>&gt; Example</a:t>
            </a:r>
          </a:p>
        </p:txBody>
      </p:sp>
      <p:sp>
        <p:nvSpPr>
          <p:cNvPr id="586755" name="Text Box 3"/>
          <p:cNvSpPr txBox="1">
            <a:spLocks noChangeArrowheads="1"/>
          </p:cNvSpPr>
          <p:nvPr/>
        </p:nvSpPr>
        <p:spPr bwMode="auto">
          <a:xfrm>
            <a:off x="1066800" y="2590800"/>
            <a:ext cx="7772400" cy="40318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520700" algn="l"/>
                <a:tab pos="1146175" algn="l"/>
              </a:tabLst>
            </a:pPr>
            <a:r>
              <a:rPr lang="en-US" sz="3200" dirty="0">
                <a:latin typeface="Times New Roman" pitchFamily="18" charset="0"/>
              </a:rPr>
              <a:t>&lt;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</a:t>
            </a:r>
            <a:r>
              <a:rPr lang="en-US" sz="3200" dirty="0" err="1">
                <a:latin typeface="Times New Roman" pitchFamily="18" charset="0"/>
              </a:rPr>
              <a:t>th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	Table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</a:t>
            </a:r>
            <a:r>
              <a:rPr lang="en-US" sz="3200" dirty="0" err="1">
                <a:latin typeface="Times New Roman" pitchFamily="18" charset="0"/>
              </a:rPr>
              <a:t>th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</a:t>
            </a:r>
            <a:r>
              <a:rPr lang="en-US" sz="3200" dirty="0" err="1">
                <a:latin typeface="Times New Roman" pitchFamily="18" charset="0"/>
              </a:rPr>
              <a:t>th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…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&lt;/</a:t>
            </a:r>
            <a:r>
              <a:rPr lang="en-US" sz="3200" dirty="0" err="1">
                <a:latin typeface="Times New Roman" pitchFamily="18" charset="0"/>
              </a:rPr>
              <a:t>th</a:t>
            </a:r>
            <a:r>
              <a:rPr lang="en-US" sz="3200" dirty="0">
                <a:latin typeface="Times New Roman" pitchFamily="18" charset="0"/>
              </a:rPr>
              <a:t>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&lt;/</a:t>
            </a:r>
            <a:r>
              <a:rPr lang="en-US" sz="3200" dirty="0" err="1">
                <a:latin typeface="Times New Roman" pitchFamily="18" charset="0"/>
              </a:rPr>
              <a:t>tr</a:t>
            </a:r>
            <a:r>
              <a:rPr lang="en-US" sz="3200" dirty="0">
                <a:latin typeface="Times New Roman" pitchFamily="18" charset="0"/>
              </a:rPr>
              <a:t>&gt;</a:t>
            </a:r>
          </a:p>
        </p:txBody>
      </p:sp>
      <p:pic>
        <p:nvPicPr>
          <p:cNvPr id="586757" name="Picture 5"/>
          <p:cNvPicPr>
            <a:picLocks noChangeAspect="1" noChangeArrowheads="1"/>
          </p:cNvPicPr>
          <p:nvPr/>
        </p:nvPicPr>
        <p:blipFill>
          <a:blip r:embed="rId2"/>
          <a:srcRect l="13281" t="17741" r="7031" b="65054"/>
          <a:stretch>
            <a:fillRect/>
          </a:stretch>
        </p:blipFill>
        <p:spPr bwMode="auto">
          <a:xfrm>
            <a:off x="990599" y="990600"/>
            <a:ext cx="8153401" cy="1295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8080" cy="1143000"/>
          </a:xfrm>
        </p:spPr>
        <p:txBody>
          <a:bodyPr/>
          <a:lstStyle/>
          <a:p>
            <a:pPr algn="ctr"/>
            <a:r>
              <a:rPr lang="en-US" dirty="0"/>
              <a:t>Communication on 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696200" cy="5334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In order to communicate on the web, computers/devices need to understand each other.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This is made possible by making all devices follows the same protocol, namely TCP/IP.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498080" cy="685800"/>
          </a:xfrm>
        </p:spPr>
        <p:txBody>
          <a:bodyPr/>
          <a:lstStyle/>
          <a:p>
            <a:r>
              <a:rPr lang="en-US" sz="3600" dirty="0"/>
              <a:t>&lt;caption&gt;…&lt;/caption&gt; Container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571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Provides a summary of the table’s purpose</a:t>
            </a:r>
          </a:p>
          <a:p>
            <a:pPr>
              <a:lnSpc>
                <a:spcPct val="150000"/>
              </a:lnSpc>
            </a:pPr>
            <a:r>
              <a:rPr lang="en-US" dirty="0"/>
              <a:t>MUST immediately follow &lt;table&gt;</a:t>
            </a:r>
          </a:p>
          <a:p>
            <a:pPr>
              <a:lnSpc>
                <a:spcPct val="150000"/>
              </a:lnSpc>
            </a:pPr>
            <a:r>
              <a:rPr lang="en-US" dirty="0"/>
              <a:t>Attributes: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align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summary</a:t>
            </a:r>
          </a:p>
          <a:p>
            <a:pPr lvl="1">
              <a:lnSpc>
                <a:spcPct val="150000"/>
              </a:lnSpc>
            </a:pPr>
            <a:r>
              <a:rPr lang="en-US" sz="3600" dirty="0" err="1"/>
              <a:t>valign</a:t>
            </a:r>
            <a:endParaRPr lang="en-US" sz="3600" dirty="0"/>
          </a:p>
        </p:txBody>
      </p:sp>
    </p:spTree>
  </p:cSld>
  <p:clrMapOvr>
    <a:masterClrMapping/>
  </p:clrMapOvr>
  <p:transition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&lt;caption&gt;…&lt;/caption&gt; Example</a:t>
            </a:r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1066800" y="3505200"/>
            <a:ext cx="7772400" cy="30469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520700" algn="l"/>
                <a:tab pos="1146175" algn="l"/>
              </a:tabLst>
            </a:pPr>
            <a:r>
              <a:rPr lang="en-US" sz="3200" dirty="0">
                <a:latin typeface="Times New Roman" pitchFamily="18" charset="0"/>
              </a:rPr>
              <a:t>&lt;caption	align=“center”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	summary=“Long Description goes here”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	</a:t>
            </a:r>
            <a:r>
              <a:rPr lang="en-US" sz="3200" dirty="0" err="1">
                <a:latin typeface="Times New Roman" pitchFamily="18" charset="0"/>
              </a:rPr>
              <a:t>valign</a:t>
            </a:r>
            <a:r>
              <a:rPr lang="en-US" sz="3200" dirty="0">
                <a:latin typeface="Times New Roman" pitchFamily="18" charset="0"/>
              </a:rPr>
              <a:t>="bottom"&gt;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	Figure 1: Hexadecimal Conversions</a:t>
            </a:r>
            <a:br>
              <a:rPr lang="en-US" sz="3200" dirty="0">
                <a:latin typeface="Times New Roman" pitchFamily="18" charset="0"/>
              </a:rPr>
            </a:br>
            <a:r>
              <a:rPr lang="en-US" sz="3200" dirty="0">
                <a:latin typeface="Times New Roman" pitchFamily="18" charset="0"/>
              </a:rPr>
              <a:t>&lt;/caption&gt;</a:t>
            </a:r>
          </a:p>
        </p:txBody>
      </p:sp>
      <p:pic>
        <p:nvPicPr>
          <p:cNvPr id="589830" name="Picture 6"/>
          <p:cNvPicPr>
            <a:picLocks noChangeAspect="1" noChangeArrowheads="1"/>
          </p:cNvPicPr>
          <p:nvPr/>
        </p:nvPicPr>
        <p:blipFill>
          <a:blip r:embed="rId2"/>
          <a:srcRect l="5469" t="13441" r="6250" b="53226"/>
          <a:stretch>
            <a:fillRect/>
          </a:stretch>
        </p:blipFill>
        <p:spPr bwMode="auto">
          <a:xfrm>
            <a:off x="990600" y="990600"/>
            <a:ext cx="8153400" cy="22368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0"/>
            <a:ext cx="4038600" cy="6858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&lt;html&gt;</a:t>
            </a:r>
          </a:p>
          <a:p>
            <a:pPr>
              <a:buNone/>
            </a:pPr>
            <a:r>
              <a:rPr lang="en-US" dirty="0"/>
              <a:t>&lt;table border="3"&gt;</a:t>
            </a:r>
          </a:p>
          <a:p>
            <a:pPr>
              <a:buNone/>
            </a:pPr>
            <a:r>
              <a:rPr lang="en-US" dirty="0"/>
              <a:t>&lt;caption&gt; </a:t>
            </a:r>
          </a:p>
          <a:p>
            <a:pPr>
              <a:buNone/>
            </a:pPr>
            <a:r>
              <a:rPr lang="en-US" dirty="0"/>
              <a:t>Web Technologies</a:t>
            </a:r>
          </a:p>
          <a:p>
            <a:pPr>
              <a:buNone/>
            </a:pPr>
            <a:r>
              <a:rPr lang="en-US" dirty="0"/>
              <a:t>&lt;/caption&gt;</a:t>
            </a:r>
          </a:p>
          <a:p>
            <a:pPr>
              <a:buNone/>
            </a:pPr>
            <a:r>
              <a:rPr lang="en-US" dirty="0"/>
              <a:t>&lt;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&gt;Back-end JS 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&gt;Front-end JS 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&lt;/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&lt;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29200" y="0"/>
            <a:ext cx="3904488" cy="6858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&lt;td&gt;Node&lt;/td&gt;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&lt;td&gt;React&lt;/td&gt;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&lt;td&gt;Express&lt;/td&gt;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&lt;td&gt;Angular&lt;/td&gt;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&lt;/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&lt;/table&gt;</a:t>
            </a:r>
          </a:p>
          <a:p>
            <a:pPr>
              <a:lnSpc>
                <a:spcPct val="120000"/>
              </a:lnSpc>
            </a:pPr>
            <a:r>
              <a:rPr lang="en-US" dirty="0"/>
              <a:t>&lt;/html&gt;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524000"/>
            <a:ext cx="5715000" cy="37770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Editing elements –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While developing any content-based application, there may be a requirement to get it reviewed.</a:t>
            </a:r>
          </a:p>
          <a:p>
            <a:pPr algn="just"/>
            <a:r>
              <a:rPr lang="en-US" dirty="0"/>
              <a:t>While reviewing the content of our web page, the reviewer may want to add or delete some content.</a:t>
            </a:r>
          </a:p>
          <a:p>
            <a:pPr algn="just"/>
            <a:r>
              <a:rPr lang="en-US" dirty="0"/>
              <a:t>For this scenario, editing elements can be used.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 of Editing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685800"/>
            <a:ext cx="7790688" cy="5562600"/>
          </a:xfrm>
        </p:spPr>
        <p:txBody>
          <a:bodyPr/>
          <a:lstStyle/>
          <a:p>
            <a:pPr algn="just"/>
            <a:r>
              <a:rPr lang="en-US" dirty="0"/>
              <a:t>The following are elements used for editing.</a:t>
            </a:r>
          </a:p>
          <a:p>
            <a:pPr lvl="0" algn="just"/>
            <a:r>
              <a:rPr lang="en-US" b="1" dirty="0"/>
              <a:t>del:</a:t>
            </a:r>
            <a:r>
              <a:rPr lang="en-US" dirty="0"/>
              <a:t> It defines deleted text by striking on it</a:t>
            </a:r>
          </a:p>
          <a:p>
            <a:pPr lvl="0" algn="just"/>
            <a:r>
              <a:rPr lang="en-US" b="1" dirty="0"/>
              <a:t>ins: </a:t>
            </a:r>
            <a:r>
              <a:rPr lang="en-US" dirty="0"/>
              <a:t>It defines inserted text by underlining it</a:t>
            </a:r>
          </a:p>
          <a:p>
            <a:pPr algn="just"/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9144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Embedded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714488" cy="5257800"/>
          </a:xfrm>
        </p:spPr>
        <p:txBody>
          <a:bodyPr/>
          <a:lstStyle/>
          <a:p>
            <a:pPr algn="just"/>
            <a:r>
              <a:rPr lang="en-US" dirty="0"/>
              <a:t>Embedding content like audio clips, videos, images, maps, and so on... are a great way of engaging, be entertaining and be able to quickly deliver information to the website users.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81400"/>
            <a:ext cx="7543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85800"/>
            <a:ext cx="7714488" cy="5562600"/>
          </a:xfrm>
        </p:spPr>
        <p:txBody>
          <a:bodyPr>
            <a:normAutofit/>
          </a:bodyPr>
          <a:lstStyle/>
          <a:p>
            <a:pPr algn="just"/>
            <a:r>
              <a:rPr lang="en-US" sz="2700" dirty="0"/>
              <a:t>Embedding images to a web page can be done with the &lt;</a:t>
            </a:r>
            <a:r>
              <a:rPr lang="en-US" sz="2700" dirty="0" err="1"/>
              <a:t>img</a:t>
            </a:r>
            <a:r>
              <a:rPr lang="en-US" sz="2700" dirty="0"/>
              <a:t>&gt;...&lt;/</a:t>
            </a:r>
            <a:r>
              <a:rPr lang="en-US" sz="2700" dirty="0" err="1"/>
              <a:t>img</a:t>
            </a:r>
            <a:r>
              <a:rPr lang="en-US" sz="2700" dirty="0"/>
              <a:t>&gt; tag. </a:t>
            </a:r>
          </a:p>
          <a:p>
            <a:pPr algn="just"/>
            <a:r>
              <a:rPr lang="en-US" sz="2700" dirty="0"/>
              <a:t>The &lt;</a:t>
            </a:r>
            <a:r>
              <a:rPr lang="en-US" sz="2700" dirty="0" err="1"/>
              <a:t>img</a:t>
            </a:r>
            <a:r>
              <a:rPr lang="en-US" sz="2700" dirty="0"/>
              <a:t>&gt; tag has attributes '</a:t>
            </a:r>
            <a:r>
              <a:rPr lang="en-US" sz="2700" dirty="0" err="1"/>
              <a:t>src</a:t>
            </a:r>
            <a:r>
              <a:rPr lang="en-US" sz="2700" dirty="0"/>
              <a:t>' and 'alt' where </a:t>
            </a:r>
            <a:r>
              <a:rPr lang="en-US" sz="2700" dirty="0" err="1"/>
              <a:t>src</a:t>
            </a:r>
            <a:r>
              <a:rPr lang="en-US" sz="2700" dirty="0"/>
              <a:t> defines the location of the image and alt defines the alternative text if it is failed to load the image inside the web page.</a:t>
            </a:r>
          </a:p>
          <a:p>
            <a:pPr algn="just"/>
            <a:endParaRPr lang="en-US" sz="27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352800"/>
            <a:ext cx="8001000" cy="350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09600"/>
            <a:ext cx="7714488" cy="5638800"/>
          </a:xfrm>
        </p:spPr>
        <p:txBody>
          <a:bodyPr>
            <a:normAutofit/>
          </a:bodyPr>
          <a:lstStyle/>
          <a:p>
            <a:r>
              <a:rPr lang="en-US" sz="2600" dirty="0"/>
              <a:t>element &lt;figure&gt; along with &lt;</a:t>
            </a:r>
            <a:r>
              <a:rPr lang="en-US" sz="2600" dirty="0" err="1"/>
              <a:t>figcaption</a:t>
            </a:r>
            <a:r>
              <a:rPr lang="en-US" sz="2600" dirty="0"/>
              <a:t>&gt; element which help us to provide caption for our images.</a:t>
            </a:r>
          </a:p>
          <a:p>
            <a:pPr>
              <a:buNone/>
            </a:pPr>
            <a:r>
              <a:rPr lang="en-US" sz="2600" dirty="0"/>
              <a:t>&lt;figure&gt;    </a:t>
            </a:r>
          </a:p>
          <a:p>
            <a:pPr>
              <a:buNone/>
            </a:pPr>
            <a:r>
              <a:rPr lang="en-US" sz="2600" dirty="0"/>
              <a:t>&lt;</a:t>
            </a:r>
            <a:r>
              <a:rPr lang="en-US" sz="2600" dirty="0" err="1"/>
              <a:t>img</a:t>
            </a:r>
            <a:r>
              <a:rPr lang="en-US" sz="2600" dirty="0"/>
              <a:t> </a:t>
            </a:r>
            <a:r>
              <a:rPr lang="en-US" sz="2600" dirty="0" err="1"/>
              <a:t>src</a:t>
            </a:r>
            <a:r>
              <a:rPr lang="en-US" sz="2600" dirty="0"/>
              <a:t>="tropicalSea.jpg"         alt="An image of tropical sea"         width="400"         height="341"&gt;    </a:t>
            </a:r>
          </a:p>
          <a:p>
            <a:pPr>
              <a:buNone/>
            </a:pPr>
            <a:r>
              <a:rPr lang="en-US" sz="2600" dirty="0"/>
              <a:t>&lt;</a:t>
            </a:r>
            <a:r>
              <a:rPr lang="en-US" sz="2600" dirty="0" err="1"/>
              <a:t>figcaption</a:t>
            </a:r>
            <a:r>
              <a:rPr lang="en-US" sz="2600" dirty="0"/>
              <a:t>&gt;A colorful tropical sea view&lt;/</a:t>
            </a:r>
            <a:r>
              <a:rPr lang="en-US" sz="2600" dirty="0" err="1"/>
              <a:t>figcaption</a:t>
            </a:r>
            <a:r>
              <a:rPr lang="en-US" sz="2600" dirty="0"/>
              <a:t>&gt;</a:t>
            </a:r>
          </a:p>
          <a:p>
            <a:pPr>
              <a:buNone/>
            </a:pPr>
            <a:r>
              <a:rPr lang="en-US" sz="2600" dirty="0"/>
              <a:t>&lt;/figure&gt;</a:t>
            </a:r>
          </a:p>
          <a:p>
            <a:endParaRPr lang="en-US" sz="26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3352800"/>
            <a:ext cx="495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The &lt;figure&gt; element in HTML is commonly used along with a diagram, illustration, or image to represent them as self-contained content.</a:t>
            </a:r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2203</TotalTime>
  <Words>6761</Words>
  <Application>Microsoft Office PowerPoint</Application>
  <PresentationFormat>On-screen Show (4:3)</PresentationFormat>
  <Paragraphs>718</Paragraphs>
  <Slides>183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93" baseType="lpstr">
      <vt:lpstr>Arial</vt:lpstr>
      <vt:lpstr>Berlin Sans FB</vt:lpstr>
      <vt:lpstr>Calibri</vt:lpstr>
      <vt:lpstr>Gill Sans MT</vt:lpstr>
      <vt:lpstr>Tahoma</vt:lpstr>
      <vt:lpstr>Times New Roman</vt:lpstr>
      <vt:lpstr>Verdana</vt:lpstr>
      <vt:lpstr>Wingdings</vt:lpstr>
      <vt:lpstr>Wingdings 2</vt:lpstr>
      <vt:lpstr>Solstice</vt:lpstr>
      <vt:lpstr>Web Application Development</vt:lpstr>
      <vt:lpstr>PowerPoint Presentation</vt:lpstr>
      <vt:lpstr>PowerPoint Presentation</vt:lpstr>
      <vt:lpstr>PowerPoint Presentation</vt:lpstr>
      <vt:lpstr>How is this website made available on the Internet?</vt:lpstr>
      <vt:lpstr>Web Browser</vt:lpstr>
      <vt:lpstr>Web Server</vt:lpstr>
      <vt:lpstr>Communication on the Web</vt:lpstr>
      <vt:lpstr>Communication on the Web</vt:lpstr>
      <vt:lpstr>Communication on the Web can be categorized as</vt:lpstr>
      <vt:lpstr>Communication on the Web can be categorized as</vt:lpstr>
      <vt:lpstr>Essential Communication over the Internet</vt:lpstr>
      <vt:lpstr>Client (Browser) to Server</vt:lpstr>
      <vt:lpstr>Client (Browser) to Server</vt:lpstr>
      <vt:lpstr> Client (Browser) to Server</vt:lpstr>
      <vt:lpstr>Hardware Ports</vt:lpstr>
      <vt:lpstr>Software Ports</vt:lpstr>
      <vt:lpstr>Software Ports</vt:lpstr>
      <vt:lpstr>PowerPoint Presentation</vt:lpstr>
      <vt:lpstr>DNS Servers</vt:lpstr>
      <vt:lpstr>PowerPoint Presentation</vt:lpstr>
      <vt:lpstr>Uniform Resource Locator</vt:lpstr>
      <vt:lpstr>HTML</vt:lpstr>
      <vt:lpstr>Static Web Pages</vt:lpstr>
      <vt:lpstr>Dynamic Web Pages</vt:lpstr>
      <vt:lpstr>HTML Document</vt:lpstr>
      <vt:lpstr>HTML</vt:lpstr>
      <vt:lpstr>HTML</vt:lpstr>
      <vt:lpstr>Tags</vt:lpstr>
      <vt:lpstr>Container tag or element</vt:lpstr>
      <vt:lpstr>Empty tag/ Element</vt:lpstr>
      <vt:lpstr>Attributes</vt:lpstr>
      <vt:lpstr>Basic Structure of 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Formatting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LISTS</vt:lpstr>
      <vt:lpstr>TYPES OF LISTS</vt:lpstr>
      <vt:lpstr> Ordered List (Numbered List) </vt:lpstr>
      <vt:lpstr>Ordered List</vt:lpstr>
      <vt:lpstr>Attributes of &lt;OL&gt; tag</vt:lpstr>
      <vt:lpstr>Attributes of &lt;OL&gt; tag</vt:lpstr>
      <vt:lpstr>EXAMPLE OF START ATTRIBUTE</vt:lpstr>
      <vt:lpstr>OUTPUT</vt:lpstr>
      <vt:lpstr>Nested Order List</vt:lpstr>
      <vt:lpstr>PowerPoint Presentation</vt:lpstr>
      <vt:lpstr>OUTPUT:</vt:lpstr>
      <vt:lpstr>Unordered List &lt;UL&gt;</vt:lpstr>
      <vt:lpstr>    Use of Unordered List and Various Attributes</vt:lpstr>
      <vt:lpstr>OUTPUT</vt:lpstr>
      <vt:lpstr>Definition Lists</vt:lpstr>
      <vt:lpstr>PowerPoint Presentation</vt:lpstr>
      <vt:lpstr>INTRODUCTION  HTML Hyperlinks </vt:lpstr>
      <vt:lpstr>PowerPoint Presentation</vt:lpstr>
      <vt:lpstr>HTML Link Syntax</vt:lpstr>
      <vt:lpstr>Linking a text to a web site / an external document</vt:lpstr>
      <vt:lpstr>Linking (jumping) to a specific place within the same document.</vt:lpstr>
      <vt:lpstr>PowerPoint Presentation</vt:lpstr>
      <vt:lpstr>PowerPoint Presentation</vt:lpstr>
      <vt:lpstr>Using HTML Tables</vt:lpstr>
      <vt:lpstr>Using HTML Tables</vt:lpstr>
      <vt:lpstr>Using Tables for Information</vt:lpstr>
      <vt:lpstr>Using Tables for Layout</vt:lpstr>
      <vt:lpstr>The &lt;table&gt;…&lt;/table&gt; Container</vt:lpstr>
      <vt:lpstr>The &lt;tr&gt;…&lt;/tr&gt; Container</vt:lpstr>
      <vt:lpstr>The &lt;td&gt;…&lt;/td&gt; Container</vt:lpstr>
      <vt:lpstr>&lt;td colspan …&gt; Example</vt:lpstr>
      <vt:lpstr>&lt;td rowspan …&gt; Example</vt:lpstr>
      <vt:lpstr>&lt;th&gt;…&lt;/th&gt; Container</vt:lpstr>
      <vt:lpstr>&lt;th&gt;…&lt;/th&gt; Example</vt:lpstr>
      <vt:lpstr>&lt;caption&gt;…&lt;/caption&gt; Container</vt:lpstr>
      <vt:lpstr>&lt;caption&gt;…&lt;/caption&gt; Example</vt:lpstr>
      <vt:lpstr>PowerPoint Presentation</vt:lpstr>
      <vt:lpstr>OUTPUT:</vt:lpstr>
      <vt:lpstr>Editing elements – Need</vt:lpstr>
      <vt:lpstr>List of Editing Elements</vt:lpstr>
      <vt:lpstr>Embedded Elements</vt:lpstr>
      <vt:lpstr>Image Element</vt:lpstr>
      <vt:lpstr>Image Captions</vt:lpstr>
      <vt:lpstr>PowerPoint Presentation</vt:lpstr>
      <vt:lpstr>Embedding Video:</vt:lpstr>
      <vt:lpstr>HTML5 - Audio &amp; Video</vt:lpstr>
      <vt:lpstr>HTML5 - Audio &amp; Video</vt:lpstr>
      <vt:lpstr>HTML5 - Audio &amp; Video</vt:lpstr>
      <vt:lpstr>Video Attribute Specification</vt:lpstr>
      <vt:lpstr>PowerPoint Presentation</vt:lpstr>
      <vt:lpstr>PowerPoint Presentation</vt:lpstr>
      <vt:lpstr>Embedding Audio</vt:lpstr>
      <vt:lpstr>Embedding Audio</vt:lpstr>
      <vt:lpstr>Embedding Audio</vt:lpstr>
      <vt:lpstr>Embedding Audio</vt:lpstr>
      <vt:lpstr>Audio Attribute Specification</vt:lpstr>
      <vt:lpstr>Audio Attribute Specification</vt:lpstr>
      <vt:lpstr>Audio Attribute Specification</vt:lpstr>
      <vt:lpstr>Forms</vt:lpstr>
      <vt:lpstr>PowerPoint Presentation</vt:lpstr>
      <vt:lpstr>Creating Form Elements</vt:lpstr>
      <vt:lpstr>Form Input elements</vt:lpstr>
      <vt:lpstr>Input type - text</vt:lpstr>
      <vt:lpstr>Input type - password</vt:lpstr>
      <vt:lpstr>Input type - email</vt:lpstr>
      <vt:lpstr>Input type - number</vt:lpstr>
      <vt:lpstr>Input type - checkbox</vt:lpstr>
      <vt:lpstr>Input type - radio</vt:lpstr>
      <vt:lpstr>Input type - file</vt:lpstr>
      <vt:lpstr>&lt;button&gt;  element</vt:lpstr>
      <vt:lpstr>Input type - URL</vt:lpstr>
      <vt:lpstr>&lt;textarea&gt; element</vt:lpstr>
      <vt:lpstr>Input type: Hidden</vt:lpstr>
      <vt:lpstr>Label</vt:lpstr>
      <vt:lpstr>Color Picker</vt:lpstr>
      <vt:lpstr>Input type - date</vt:lpstr>
      <vt:lpstr>Input type – datetime-local</vt:lpstr>
      <vt:lpstr>Input type – week</vt:lpstr>
      <vt:lpstr>Input type – month</vt:lpstr>
      <vt:lpstr>PowerPoint Presentation</vt:lpstr>
      <vt:lpstr>Select and Datalist Elements</vt:lpstr>
      <vt:lpstr>Select and Datalist Elements</vt:lpstr>
      <vt:lpstr>&lt;datalist&gt; element</vt:lpstr>
      <vt:lpstr>The &lt;datalist&gt; tag the user can enter its own input and add that as an option with the help of the &lt;input&gt; element whereas the &lt;select&gt; tag doesn't provide this feature.</vt:lpstr>
      <vt:lpstr>Input type – range</vt:lpstr>
      <vt:lpstr>Meter</vt:lpstr>
      <vt:lpstr>Progress</vt:lpstr>
      <vt:lpstr>Output Element</vt:lpstr>
      <vt:lpstr>Input Elements : Attributes</vt:lpstr>
      <vt:lpstr>Placeholder</vt:lpstr>
      <vt:lpstr>Pattern</vt:lpstr>
      <vt:lpstr>Min, Max, and Step</vt:lpstr>
      <vt:lpstr>Required</vt:lpstr>
      <vt:lpstr>Multiple</vt:lpstr>
      <vt:lpstr>Form-Override</vt:lpstr>
      <vt:lpstr>PowerPoint Presentation</vt:lpstr>
      <vt:lpstr>Need of novalidate attribute</vt:lpstr>
      <vt:lpstr>iframe element</vt:lpstr>
      <vt:lpstr>PowerPoint Presentation</vt:lpstr>
      <vt:lpstr>PowerPoint Presentation</vt:lpstr>
      <vt:lpstr>Iframe - Remove the Border</vt:lpstr>
      <vt:lpstr>PowerPoint Presentation</vt:lpstr>
      <vt:lpstr>Iframe - Target for a Link</vt:lpstr>
      <vt:lpstr>PowerPoint Presentation</vt:lpstr>
      <vt:lpstr>PowerPoint Presentation</vt:lpstr>
      <vt:lpstr>Frame element:</vt:lpstr>
      <vt:lpstr>PowerPoint Presentation</vt:lpstr>
      <vt:lpstr>PowerPoint Presentation</vt:lpstr>
      <vt:lpstr>PowerPoint Presentation</vt:lpstr>
      <vt:lpstr>HTML5 - SVG</vt:lpstr>
      <vt:lpstr>HTML5 - SVG</vt:lpstr>
      <vt:lpstr>SVG Advantages</vt:lpstr>
      <vt:lpstr>HTML5 − SVG Circle</vt:lpstr>
      <vt:lpstr>HTML5 − SVG Circle</vt:lpstr>
      <vt:lpstr>HTML5 − SVG Circle</vt:lpstr>
      <vt:lpstr>HTML5 − SVG Circle</vt:lpstr>
      <vt:lpstr>HTML5 − SVG Rectangle</vt:lpstr>
      <vt:lpstr>HTML5 − SVG Rectangle</vt:lpstr>
      <vt:lpstr>HTML5 − SVG Line</vt:lpstr>
      <vt:lpstr>HTML5 − SVG Line</vt:lpstr>
      <vt:lpstr>HTML5 − SVG Line</vt:lpstr>
      <vt:lpstr>HTML5 − SVG Ellipse</vt:lpstr>
      <vt:lpstr>HTML5 − SVG Ellipse</vt:lpstr>
      <vt:lpstr>HTML5 − SVG Ellipse</vt:lpstr>
      <vt:lpstr>HTML5 − SVG Polygon</vt:lpstr>
      <vt:lpstr>HTML5 − SVG Polygon</vt:lpstr>
      <vt:lpstr>HTML5 − SVG Polygon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Windows User</dc:creator>
  <cp:lastModifiedBy>lenovo</cp:lastModifiedBy>
  <cp:revision>73</cp:revision>
  <dcterms:created xsi:type="dcterms:W3CDTF">2023-02-10T04:43:25Z</dcterms:created>
  <dcterms:modified xsi:type="dcterms:W3CDTF">2024-12-27T05:33:08Z</dcterms:modified>
</cp:coreProperties>
</file>